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73" r:id="rId2"/>
    <p:sldId id="474" r:id="rId3"/>
    <p:sldId id="408" r:id="rId4"/>
    <p:sldId id="447" r:id="rId5"/>
    <p:sldId id="547" r:id="rId6"/>
    <p:sldId id="539" r:id="rId7"/>
    <p:sldId id="548" r:id="rId8"/>
    <p:sldId id="540" r:id="rId9"/>
    <p:sldId id="549" r:id="rId10"/>
    <p:sldId id="531" r:id="rId11"/>
    <p:sldId id="468" r:id="rId12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5" autoAdjust="0"/>
    <p:restoredTop sz="94660"/>
  </p:normalViewPr>
  <p:slideViewPr>
    <p:cSldViewPr>
      <p:cViewPr varScale="1">
        <p:scale>
          <a:sx n="58" d="100"/>
          <a:sy n="58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063F-5B66-4DE5-B723-E7B075FE503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BE2F-0215-46CF-AC68-46A001918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290CC-E165-4975-A2DF-AB660994BD7B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144C-85AE-4336-A6C0-89584B527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.jp/gp/product/4061538233/ref=as_li_ss_tl?ie=UTF8&amp;camp=247&amp;creative=7399&amp;creativeASIN=4061538233&amp;linkCode=as2&amp;tag=tanichustudio-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ロボット工学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 smtClean="0"/>
              <a:t>第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回　力制御と作業座標系</a:t>
            </a:r>
            <a:r>
              <a:rPr lang="en-US" altLang="ja-JP" sz="2400" dirty="0" smtClean="0"/>
              <a:t>PD</a:t>
            </a:r>
            <a:r>
              <a:rPr lang="ja-JP" altLang="en-US" sz="2400" dirty="0" smtClean="0"/>
              <a:t>制御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43442"/>
            <a:ext cx="7854696" cy="1752600"/>
          </a:xfrm>
        </p:spPr>
        <p:txBody>
          <a:bodyPr/>
          <a:lstStyle/>
          <a:p>
            <a:r>
              <a:rPr lang="ja-JP" altLang="en-US" dirty="0" smtClean="0"/>
              <a:t>福岡工業大学 工学部 知能機械工学科</a:t>
            </a:r>
            <a:endParaRPr lang="en-US" altLang="ja-JP" dirty="0" smtClean="0"/>
          </a:p>
          <a:p>
            <a:r>
              <a:rPr kumimoji="1" lang="ja-JP" altLang="en-US" dirty="0" smtClean="0"/>
              <a:t>木野　仁</a:t>
            </a:r>
            <a:endParaRPr kumimoji="1" lang="ja-JP" altLang="en-US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1" y="0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04073" y="5061947"/>
            <a:ext cx="8939927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本サイトで提供されるコンテンツの著作権は，木野仁，谷口忠大，峰岸桃，（株）講談社にある．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非営利目的に限り，ファイルのダウンロード，印刷，複製，大量の印刷を自由に行ってよい．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講義や勉強会などで配布し，利用していただくのも大歓迎である</a:t>
            </a:r>
            <a:r>
              <a:rPr lang="ja-JP" altLang="en-US" dirty="0" smtClean="0">
                <a:solidFill>
                  <a:schemeClr val="bg1"/>
                </a:solidFill>
              </a:rPr>
              <a:t>．ただし</a:t>
            </a:r>
            <a:r>
              <a:rPr lang="ja-JP" altLang="en-US" dirty="0">
                <a:solidFill>
                  <a:schemeClr val="bg1"/>
                </a:solidFill>
              </a:rPr>
              <a:t>，そうして作ったものを無断で販売することを禁止する．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/>
                </a:solidFill>
              </a:rPr>
              <a:t>つね</a:t>
            </a:r>
            <a:r>
              <a:rPr lang="ja-JP" altLang="en-US" dirty="0">
                <a:solidFill>
                  <a:schemeClr val="bg1"/>
                </a:solidFill>
              </a:rPr>
              <a:t>に最新版を配布したいので，ファイルのネット上での再配布も禁止する．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" y="260648"/>
            <a:ext cx="2351703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7799" y="692696"/>
            <a:ext cx="2383524" cy="78296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400" dirty="0" smtClean="0"/>
              <a:t>章末問題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3" y="1844824"/>
            <a:ext cx="7056784" cy="29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3816424" cy="6389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第</a:t>
            </a:r>
            <a:r>
              <a:rPr lang="en-US" altLang="ja-JP" sz="4400" dirty="0" smtClean="0"/>
              <a:t>10</a:t>
            </a:r>
            <a:r>
              <a:rPr lang="ja-JP" altLang="en-US" sz="4400" dirty="0" smtClean="0"/>
              <a:t>章のまとめ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64904"/>
            <a:ext cx="7429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09967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3484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このスライドは「</a:t>
            </a:r>
            <a:r>
              <a:rPr kumimoji="1" lang="ja-JP" altLang="en-US" dirty="0" smtClean="0">
                <a:hlinkClick r:id="rId2"/>
              </a:rPr>
              <a:t>イラストで学ぶロボット工学</a:t>
            </a:r>
            <a:r>
              <a:rPr kumimoji="1" lang="ja-JP" altLang="en-US" dirty="0" smtClean="0"/>
              <a:t>」を講義で活用したり，勉強会で利用したりするために提供されているスライドです．</a:t>
            </a:r>
            <a:endParaRPr kumimoji="1"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dirty="0">
                <a:hlinkClick r:id="rId2"/>
              </a:rPr>
              <a:t>イラストで</a:t>
            </a:r>
            <a:r>
              <a:rPr lang="ja-JP" altLang="en-US" dirty="0" smtClean="0">
                <a:hlinkClick r:id="rId2"/>
              </a:rPr>
              <a:t>学ぶロボット工学</a:t>
            </a:r>
            <a:r>
              <a:rPr lang="ja-JP" altLang="en-US" dirty="0" smtClean="0"/>
              <a:t>」をご購入頂けていない方は，必ずご購入いただいてからご利用ください．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739" y="1856006"/>
            <a:ext cx="3403261" cy="44338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653" y="5110308"/>
            <a:ext cx="1674147" cy="16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49901"/>
            <a:ext cx="7592078" cy="5593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400" dirty="0" smtClean="0"/>
              <a:t>STORY </a:t>
            </a:r>
            <a:r>
              <a:rPr kumimoji="1" lang="ja-JP" altLang="en-US" sz="4400" dirty="0" smtClean="0"/>
              <a:t>力制御と作業座標系</a:t>
            </a:r>
            <a:r>
              <a:rPr kumimoji="1" lang="en-US" altLang="ja-JP" sz="4400" dirty="0" smtClean="0"/>
              <a:t>PD</a:t>
            </a:r>
            <a:r>
              <a:rPr kumimoji="1" lang="ja-JP" altLang="en-US" sz="4400" dirty="0" smtClean="0"/>
              <a:t>制御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012" y="986087"/>
            <a:ext cx="8600189" cy="3323760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今日は日曜日．とてもいい天気．ホノカは初めて</a:t>
            </a:r>
            <a:r>
              <a:rPr lang="ja-JP" altLang="en-US" sz="2200" dirty="0" smtClean="0"/>
              <a:t>ホイールダック</a:t>
            </a:r>
            <a:r>
              <a:rPr lang="en-US" altLang="ja-JP" sz="2200" dirty="0" smtClean="0"/>
              <a:t>2 </a:t>
            </a:r>
            <a:r>
              <a:rPr lang="ja-JP" altLang="en-US" sz="2200" dirty="0"/>
              <a:t>号を連れて，おじいちゃんの家に行こうと思った．マンション</a:t>
            </a:r>
            <a:r>
              <a:rPr lang="ja-JP" altLang="en-US" sz="2200" dirty="0" smtClean="0"/>
              <a:t>の部屋</a:t>
            </a:r>
            <a:r>
              <a:rPr lang="ja-JP" altLang="en-US" sz="2200" dirty="0"/>
              <a:t>を出てエレベータに向かうホノカとホイールダック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</a:t>
            </a:r>
            <a:r>
              <a:rPr lang="ja-JP" altLang="en-US" sz="2200" dirty="0" smtClean="0"/>
              <a:t>．</a:t>
            </a:r>
            <a:endParaRPr lang="en-US" altLang="ja-JP" sz="2200" dirty="0" smtClean="0"/>
          </a:p>
          <a:p>
            <a:r>
              <a:rPr lang="ja-JP" altLang="en-US" sz="2200" dirty="0" smtClean="0"/>
              <a:t>そこ</a:t>
            </a:r>
            <a:r>
              <a:rPr lang="ja-JP" altLang="en-US" sz="2200" dirty="0"/>
              <a:t>でホノカはホイールダック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号に新しい仕事を任せてみよう</a:t>
            </a:r>
            <a:r>
              <a:rPr lang="ja-JP" altLang="en-US" sz="2200" dirty="0" smtClean="0"/>
              <a:t>と思った</a:t>
            </a:r>
            <a:r>
              <a:rPr lang="ja-JP" altLang="en-US" sz="2200" dirty="0"/>
              <a:t>．「そうだ！ ダックくん，エレベータのボタン押して</a:t>
            </a:r>
            <a:r>
              <a:rPr lang="ja-JP" altLang="en-US" sz="2200" dirty="0" smtClean="0"/>
              <a:t>おいて</a:t>
            </a:r>
            <a:r>
              <a:rPr lang="ja-JP" altLang="en-US" sz="2200" dirty="0"/>
              <a:t>くれる？」いたずらっぽくウィンクするホノカに言われて，</a:t>
            </a:r>
            <a:r>
              <a:rPr lang="ja-JP" altLang="en-US" sz="2200" dirty="0" smtClean="0"/>
              <a:t>エレベータ</a:t>
            </a:r>
            <a:r>
              <a:rPr lang="ja-JP" altLang="en-US" sz="2200" dirty="0"/>
              <a:t>のボタンを押そうと手先を動かしたホイールダック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号．</a:t>
            </a:r>
          </a:p>
          <a:p>
            <a:r>
              <a:rPr lang="ja-JP" altLang="en-US" sz="2200" dirty="0"/>
              <a:t>その瞬間．「バキバキバキババキバキバキッッ！！！」</a:t>
            </a:r>
            <a:r>
              <a:rPr lang="ja-JP" altLang="en-US" sz="2200" dirty="0" smtClean="0"/>
              <a:t>エレベータ</a:t>
            </a:r>
            <a:r>
              <a:rPr lang="ja-JP" altLang="en-US" sz="2200" dirty="0"/>
              <a:t>のボタンは割れて潰れてしまった．そう，ホイールダック</a:t>
            </a:r>
            <a:r>
              <a:rPr lang="en-US" altLang="ja-JP" sz="2200" dirty="0"/>
              <a:t>2 </a:t>
            </a:r>
            <a:r>
              <a:rPr lang="ja-JP" altLang="en-US" sz="2200" dirty="0"/>
              <a:t>号</a:t>
            </a:r>
            <a:r>
              <a:rPr lang="ja-JP" altLang="en-US" sz="2200" dirty="0" smtClean="0"/>
              <a:t>は力</a:t>
            </a:r>
            <a:r>
              <a:rPr lang="ja-JP" altLang="en-US" sz="2200" dirty="0"/>
              <a:t>加減の仕方「力制御」を知らなかったのだ</a:t>
            </a:r>
            <a:r>
              <a:rPr lang="ja-JP" altLang="en-US" sz="2200" dirty="0" smtClean="0"/>
              <a:t>．</a:t>
            </a:r>
            <a:endParaRPr lang="ja-JP" altLang="en-US" sz="2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86720"/>
            <a:ext cx="2722299" cy="2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59216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10.1  </a:t>
            </a:r>
            <a:r>
              <a:rPr kumimoji="1" lang="ja-JP" altLang="en-US" dirty="0" smtClean="0"/>
              <a:t>ロボットの力制御</a:t>
            </a:r>
            <a:endParaRPr kumimoji="1" lang="en-US" altLang="ja-JP" dirty="0" smtClean="0"/>
          </a:p>
          <a:p>
            <a:r>
              <a:rPr lang="en-US" altLang="ja-JP" dirty="0" smtClean="0"/>
              <a:t>10.2  </a:t>
            </a:r>
            <a:r>
              <a:rPr lang="ja-JP" altLang="en-US" dirty="0" smtClean="0"/>
              <a:t>作業座標系</a:t>
            </a:r>
            <a:r>
              <a:rPr lang="en-US" altLang="ja-JP" dirty="0" smtClean="0"/>
              <a:t>PD</a:t>
            </a:r>
            <a:r>
              <a:rPr lang="ja-JP" altLang="en-US" dirty="0" smtClean="0"/>
              <a:t>制御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44824"/>
            <a:ext cx="53285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5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3113" y="404664"/>
            <a:ext cx="8550584" cy="66488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10.1 </a:t>
            </a:r>
            <a:r>
              <a:rPr lang="ja-JP" altLang="en-US" sz="4400" dirty="0" smtClean="0"/>
              <a:t>フィードフォワードによる力制御</a:t>
            </a:r>
            <a:endParaRPr kumimoji="1" lang="ja-JP" altLang="en-US" sz="4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93113" y="1069553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マニピュレータ</a:t>
            </a:r>
            <a:r>
              <a:rPr lang="ja-JP" altLang="en-US" dirty="0"/>
              <a:t>の手先は壁に接触し，図のように壁面と直交方向に力を発生させながら，静止しているものとする．</a:t>
            </a:r>
          </a:p>
          <a:p>
            <a:r>
              <a:rPr lang="ja-JP" altLang="en-US" dirty="0" smtClean="0"/>
              <a:t>速度関係</a:t>
            </a:r>
            <a:r>
              <a:rPr lang="ja-JP" altLang="en-US" dirty="0"/>
              <a:t>を，仮想仕事の原理を用いて発展させること</a:t>
            </a:r>
            <a:r>
              <a:rPr lang="ja-JP" altLang="en-US" dirty="0" smtClean="0"/>
              <a:t>で手先</a:t>
            </a:r>
            <a:r>
              <a:rPr lang="ja-JP" altLang="en-US" dirty="0"/>
              <a:t>に発生させる力と関節トルクの関係が得られる．</a:t>
            </a:r>
          </a:p>
          <a:p>
            <a:r>
              <a:rPr lang="ja-JP" altLang="en-US" dirty="0" smtClean="0"/>
              <a:t>式</a:t>
            </a:r>
            <a:r>
              <a:rPr lang="en-US" altLang="ja-JP" dirty="0"/>
              <a:t>(10.1) </a:t>
            </a:r>
            <a:r>
              <a:rPr lang="ja-JP" altLang="en-US" dirty="0" smtClean="0"/>
              <a:t>は</a:t>
            </a:r>
            <a:r>
              <a:rPr lang="ja-JP" altLang="en-US" dirty="0"/>
              <a:t>，</a:t>
            </a:r>
            <a:r>
              <a:rPr lang="ja-JP" altLang="en-US" dirty="0" smtClean="0"/>
              <a:t>「関節</a:t>
            </a:r>
            <a:r>
              <a:rPr lang="ja-JP" altLang="en-US" dirty="0"/>
              <a:t>角度が与えられたとき，手先の</a:t>
            </a:r>
            <a:r>
              <a:rPr lang="ja-JP" altLang="en-US" dirty="0" smtClean="0"/>
              <a:t>発生力</a:t>
            </a:r>
            <a:r>
              <a:rPr lang="ja-JP" altLang="en-US" dirty="0"/>
              <a:t>を入力することで</a:t>
            </a:r>
            <a:r>
              <a:rPr lang="ja-JP" altLang="en-US" dirty="0" smtClean="0"/>
              <a:t>，必要</a:t>
            </a:r>
            <a:r>
              <a:rPr lang="ja-JP" altLang="en-US" dirty="0"/>
              <a:t>な関節トルクを計算できる</a:t>
            </a:r>
            <a:r>
              <a:rPr lang="ja-JP" altLang="en-US" dirty="0" smtClean="0"/>
              <a:t>」ことを意味する．</a:t>
            </a:r>
            <a:endParaRPr lang="en-US" altLang="ja-JP" dirty="0" smtClean="0"/>
          </a:p>
          <a:p>
            <a:r>
              <a:rPr lang="ja-JP" altLang="en-US" dirty="0" smtClean="0"/>
              <a:t>直流</a:t>
            </a:r>
            <a:r>
              <a:rPr lang="ja-JP" altLang="en-US" dirty="0"/>
              <a:t>モータ</a:t>
            </a:r>
            <a:r>
              <a:rPr lang="ja-JP" altLang="en-US" dirty="0" smtClean="0"/>
              <a:t>を利用</a:t>
            </a:r>
            <a:r>
              <a:rPr lang="ja-JP" altLang="en-US" dirty="0"/>
              <a:t>する場合には</a:t>
            </a:r>
            <a:r>
              <a:rPr lang="ja-JP" altLang="en-US" dirty="0" smtClean="0"/>
              <a:t>，目標</a:t>
            </a:r>
            <a:r>
              <a:rPr lang="ja-JP" altLang="en-US" dirty="0"/>
              <a:t>の関節</a:t>
            </a:r>
            <a:r>
              <a:rPr lang="ja-JP" altLang="en-US" dirty="0" smtClean="0"/>
              <a:t>トルク</a:t>
            </a:r>
            <a:r>
              <a:rPr lang="en-US" altLang="ja-JP" dirty="0" smtClean="0"/>
              <a:t> </a:t>
            </a:r>
            <a:r>
              <a:rPr lang="ja-JP" altLang="en-US" dirty="0"/>
              <a:t>を発生させるための入力電流を逆算し，アクチュエータに入力</a:t>
            </a:r>
            <a:r>
              <a:rPr lang="ja-JP" altLang="en-US" dirty="0" smtClean="0"/>
              <a:t>すればフィードフォワード型</a:t>
            </a:r>
            <a:r>
              <a:rPr lang="ja-JP" altLang="en-US" dirty="0"/>
              <a:t>の力</a:t>
            </a:r>
            <a:r>
              <a:rPr lang="ja-JP" altLang="en-US" dirty="0" smtClean="0"/>
              <a:t>制御が可能となる．</a:t>
            </a:r>
            <a:endParaRPr lang="ja-JP" altLang="en-US" dirty="0"/>
          </a:p>
          <a:p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47" y="4640060"/>
            <a:ext cx="5232925" cy="21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4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5271" y="764704"/>
            <a:ext cx="7254440" cy="5928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800" dirty="0" smtClean="0"/>
              <a:t>10.2 </a:t>
            </a:r>
            <a:r>
              <a:rPr lang="ja-JP" altLang="en-US" sz="4800" dirty="0" smtClean="0"/>
              <a:t>フィードバック型の力制御</a:t>
            </a:r>
            <a:endParaRPr kumimoji="1" lang="ja-JP" altLang="en-US" sz="4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15271" y="1530847"/>
            <a:ext cx="8229600" cy="3698353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フィードフォワード型</a:t>
            </a:r>
            <a:r>
              <a:rPr lang="ja-JP" altLang="en-US" dirty="0"/>
              <a:t>の力制御では，実際には摩擦などの影響で，高精度に目標の力を発生できない場合も多い．</a:t>
            </a:r>
          </a:p>
          <a:p>
            <a:r>
              <a:rPr lang="ja-JP" altLang="en-US" dirty="0" smtClean="0"/>
              <a:t>より</a:t>
            </a:r>
            <a:r>
              <a:rPr lang="ja-JP" altLang="en-US" dirty="0"/>
              <a:t>高い精度の力制御を行いたい場合には，手先部分に力センサを設置し</a:t>
            </a:r>
            <a:r>
              <a:rPr lang="ja-JP" altLang="en-US" dirty="0" smtClean="0"/>
              <a:t>，実際</a:t>
            </a:r>
            <a:r>
              <a:rPr lang="ja-JP" altLang="en-US" dirty="0"/>
              <a:t>の手先の発生力を計測し，それをフィードバック</a:t>
            </a:r>
            <a:r>
              <a:rPr lang="ja-JP" altLang="en-US" dirty="0" smtClean="0"/>
              <a:t>する「フィードバック型</a:t>
            </a:r>
            <a:r>
              <a:rPr lang="ja-JP" altLang="en-US" dirty="0"/>
              <a:t>の力</a:t>
            </a:r>
            <a:r>
              <a:rPr lang="ja-JP" altLang="en-US" dirty="0" smtClean="0"/>
              <a:t>制御」を</a:t>
            </a:r>
            <a:r>
              <a:rPr lang="ja-JP" altLang="en-US" dirty="0"/>
              <a:t>用いる．</a:t>
            </a:r>
          </a:p>
          <a:p>
            <a:r>
              <a:rPr lang="ja-JP" altLang="en-US" dirty="0" smtClean="0"/>
              <a:t>一般</a:t>
            </a:r>
            <a:r>
              <a:rPr lang="ja-JP" altLang="en-US" dirty="0"/>
              <a:t>に力センサはノイズが生じやすく，力フィードバックを用いた力制御では，ノイズの影響などから動作が不安的になる傾向にある．実際のマニピュレータに実装する場合には，暴走時の安全対策などを考慮することが望ましい</a:t>
            </a:r>
            <a:r>
              <a:rPr lang="ja-JP" altLang="en-US" dirty="0" smtClean="0"/>
              <a:t>．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11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708688"/>
          </a:xfrm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10.1  </a:t>
            </a:r>
            <a:r>
              <a:rPr kumimoji="1" lang="ja-JP" altLang="en-US" dirty="0" smtClean="0"/>
              <a:t>ロボットの力制御</a:t>
            </a:r>
            <a:endParaRPr kumimoji="1" lang="en-US" altLang="ja-JP" dirty="0" smtClean="0"/>
          </a:p>
          <a:p>
            <a:r>
              <a:rPr lang="en-US" altLang="ja-JP" dirty="0" smtClean="0"/>
              <a:t>10.2  </a:t>
            </a:r>
            <a:r>
              <a:rPr lang="ja-JP" altLang="en-US" dirty="0" smtClean="0"/>
              <a:t>作業座標系</a:t>
            </a:r>
            <a:r>
              <a:rPr lang="en-US" altLang="ja-JP" dirty="0" smtClean="0"/>
              <a:t>PD</a:t>
            </a:r>
            <a:r>
              <a:rPr lang="ja-JP" altLang="en-US" dirty="0" smtClean="0"/>
              <a:t>制御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23528" y="2348880"/>
            <a:ext cx="53285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63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539778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逆運動学が困難な場合には，</a:t>
            </a:r>
            <a:r>
              <a:rPr lang="ja-JP" altLang="en-US" sz="2400" dirty="0"/>
              <a:t>計算が容易な順運動学</a:t>
            </a:r>
            <a:r>
              <a:rPr lang="ja-JP" altLang="en-US" sz="2400" dirty="0" smtClean="0"/>
              <a:t>から得られた力</a:t>
            </a:r>
            <a:r>
              <a:rPr lang="ja-JP" altLang="en-US" sz="2400" dirty="0"/>
              <a:t>の関係式を活用した位置</a:t>
            </a:r>
            <a:r>
              <a:rPr lang="ja-JP" altLang="en-US" sz="2400" dirty="0" smtClean="0"/>
              <a:t>制御法が利用可能である．</a:t>
            </a:r>
            <a:endParaRPr lang="ja-JP" altLang="en-US" sz="2400" dirty="0"/>
          </a:p>
          <a:p>
            <a:r>
              <a:rPr lang="ja-JP" altLang="en-US" sz="2400" dirty="0" smtClean="0"/>
              <a:t>力</a:t>
            </a:r>
            <a:r>
              <a:rPr lang="ja-JP" altLang="en-US" sz="2400" dirty="0"/>
              <a:t>制御で想定</a:t>
            </a:r>
            <a:r>
              <a:rPr lang="ja-JP" altLang="en-US" sz="2400" dirty="0" smtClean="0"/>
              <a:t>した壁を</a:t>
            </a:r>
            <a:r>
              <a:rPr lang="ja-JP" altLang="en-US" sz="2400" dirty="0"/>
              <a:t>取り払い</a:t>
            </a:r>
            <a:r>
              <a:rPr lang="ja-JP" altLang="en-US" sz="2400" dirty="0" smtClean="0"/>
              <a:t>，目標</a:t>
            </a:r>
            <a:r>
              <a:rPr lang="ja-JP" altLang="en-US" sz="2400" dirty="0"/>
              <a:t>の手先位置 から現在の手先</a:t>
            </a:r>
            <a:r>
              <a:rPr lang="ja-JP" altLang="en-US" sz="2400" dirty="0" smtClean="0"/>
              <a:t>位置</a:t>
            </a:r>
            <a:r>
              <a:rPr lang="en-US" altLang="ja-JP" sz="2400" dirty="0" smtClean="0"/>
              <a:t> </a:t>
            </a:r>
            <a:r>
              <a:rPr lang="ja-JP" altLang="en-US" sz="2400" dirty="0" err="1"/>
              <a:t>まで</a:t>
            </a:r>
            <a:r>
              <a:rPr lang="ja-JP" altLang="en-US" sz="2400" dirty="0"/>
              <a:t>仮想的にバネとダンパを取り付ける</a:t>
            </a:r>
            <a:r>
              <a:rPr lang="ja-JP" altLang="en-US" sz="2400" dirty="0" smtClean="0"/>
              <a:t>．このバネ・ダンパを発生する力をヤコビ転置行列を介して，関節トルクとして与える．</a:t>
            </a:r>
            <a:endParaRPr lang="en-US" altLang="ja-JP" sz="2400" dirty="0" smtClean="0"/>
          </a:p>
          <a:p>
            <a:r>
              <a:rPr lang="ja-JP" altLang="en-US" sz="2400" dirty="0" smtClean="0"/>
              <a:t>手先位置は</a:t>
            </a:r>
            <a:r>
              <a:rPr lang="ja-JP" altLang="en-US" sz="2400" dirty="0"/>
              <a:t>関節角度センサから順運動学を</a:t>
            </a:r>
            <a:r>
              <a:rPr lang="ja-JP" altLang="en-US" sz="2400" dirty="0" smtClean="0"/>
              <a:t>介して得るか，あるいはカメラ</a:t>
            </a:r>
            <a:r>
              <a:rPr lang="ja-JP" altLang="en-US" sz="2400" dirty="0"/>
              <a:t>など</a:t>
            </a:r>
            <a:r>
              <a:rPr lang="ja-JP" altLang="en-US" sz="2400" dirty="0" smtClean="0"/>
              <a:t>から直接計測</a:t>
            </a:r>
            <a:r>
              <a:rPr lang="ja-JP" altLang="en-US" sz="2400" dirty="0"/>
              <a:t>することも考えられる．</a:t>
            </a:r>
          </a:p>
          <a:p>
            <a:endParaRPr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62" y="3789040"/>
            <a:ext cx="311896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48907" y="1412776"/>
            <a:ext cx="8229600" cy="1296144"/>
          </a:xfrm>
        </p:spPr>
        <p:txBody>
          <a:bodyPr/>
          <a:lstStyle/>
          <a:p>
            <a:r>
              <a:rPr lang="ja-JP" altLang="en-US" dirty="0" smtClean="0"/>
              <a:t>力</a:t>
            </a:r>
            <a:r>
              <a:rPr lang="ja-JP" altLang="en-US" dirty="0"/>
              <a:t>制御と作業座標系</a:t>
            </a:r>
            <a:r>
              <a:rPr lang="en-US" altLang="ja-JP" dirty="0"/>
              <a:t>PD </a:t>
            </a:r>
            <a:r>
              <a:rPr lang="ja-JP" altLang="en-US" dirty="0"/>
              <a:t>制御</a:t>
            </a:r>
            <a:r>
              <a:rPr lang="ja-JP" altLang="en-US" dirty="0" smtClean="0"/>
              <a:t>を組み合わせ</a:t>
            </a:r>
            <a:r>
              <a:rPr lang="ja-JP" altLang="en-US" dirty="0"/>
              <a:t>，同時に行うのが位置と力のハイブリッド制御である．</a:t>
            </a:r>
            <a:r>
              <a:rPr lang="ja-JP" altLang="en-US" dirty="0" smtClean="0"/>
              <a:t>ポイントは力制御と位置</a:t>
            </a:r>
            <a:r>
              <a:rPr lang="ja-JP" altLang="en-US" dirty="0"/>
              <a:t>制御の方向を直交させることで</a:t>
            </a:r>
            <a:r>
              <a:rPr lang="ja-JP" altLang="en-US" dirty="0" smtClean="0"/>
              <a:t>ある．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3384376" cy="25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26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12289</TotalTime>
  <Words>734</Words>
  <Application>Microsoft Office PowerPoint</Application>
  <PresentationFormat>画面に合わせる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HGP明朝E</vt:lpstr>
      <vt:lpstr>ＭＳ Ｐゴシック</vt:lpstr>
      <vt:lpstr>Calibri</vt:lpstr>
      <vt:lpstr>Constantia</vt:lpstr>
      <vt:lpstr>Wingdings</vt:lpstr>
      <vt:lpstr>Wingdings 2</vt:lpstr>
      <vt:lpstr>リゾート</vt:lpstr>
      <vt:lpstr>ロボット工学 第10回　力制御と作業座標系PD制御</vt:lpstr>
      <vt:lpstr>Information</vt:lpstr>
      <vt:lpstr>STORY 力制御と作業座標系PD制御</vt:lpstr>
      <vt:lpstr>Contents</vt:lpstr>
      <vt:lpstr>10.1 フィードフォワードによる力制御</vt:lpstr>
      <vt:lpstr>10.2 フィードバック型の力制御</vt:lpstr>
      <vt:lpstr>Contents</vt:lpstr>
      <vt:lpstr>PowerPoint プレゼンテーション</vt:lpstr>
      <vt:lpstr>PowerPoint プレゼンテーション</vt:lpstr>
      <vt:lpstr>章末問題</vt:lpstr>
      <vt:lpstr>第10章のまとめ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人工知能概論 </dc:title>
  <dc:creator>user</dc:creator>
  <cp:lastModifiedBy>BHD2013</cp:lastModifiedBy>
  <cp:revision>235</cp:revision>
  <cp:lastPrinted>2013-10-08T03:26:13Z</cp:lastPrinted>
  <dcterms:created xsi:type="dcterms:W3CDTF">2012-07-12T01:49:14Z</dcterms:created>
  <dcterms:modified xsi:type="dcterms:W3CDTF">2018-02-06T09:57:03Z</dcterms:modified>
</cp:coreProperties>
</file>