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473" r:id="rId2"/>
    <p:sldId id="474" r:id="rId3"/>
    <p:sldId id="408" r:id="rId4"/>
    <p:sldId id="447" r:id="rId5"/>
    <p:sldId id="547" r:id="rId6"/>
    <p:sldId id="551" r:id="rId7"/>
    <p:sldId id="550" r:id="rId8"/>
    <p:sldId id="539" r:id="rId9"/>
    <p:sldId id="552" r:id="rId10"/>
    <p:sldId id="553" r:id="rId11"/>
    <p:sldId id="554" r:id="rId12"/>
    <p:sldId id="531" r:id="rId13"/>
    <p:sldId id="468" r:id="rId14"/>
  </p:sldIdLst>
  <p:sldSz cx="9144000" cy="6858000" type="screen4x3"/>
  <p:notesSz cx="674211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5" autoAdjust="0"/>
    <p:restoredTop sz="94660"/>
  </p:normalViewPr>
  <p:slideViewPr>
    <p:cSldViewPr>
      <p:cViewPr varScale="1">
        <p:scale>
          <a:sx n="58" d="100"/>
          <a:sy n="58" d="100"/>
        </p:scale>
        <p:origin x="132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3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3132063F-5B66-4DE5-B723-E7B075FE503A}" type="datetimeFigureOut">
              <a:rPr kumimoji="1" lang="ja-JP" altLang="en-US" smtClean="0"/>
              <a:t>2018/2/6</a:t>
            </a:fld>
            <a:endParaRPr kumimoji="1" lang="ja-JP" altLang="en-US"/>
          </a:p>
        </p:txBody>
      </p:sp>
      <p:sp>
        <p:nvSpPr>
          <p:cNvPr id="4" name="フッター プレースホルダー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DFEEBE2F-0215-46CF-AC68-46A001918027}" type="slidenum">
              <a:rPr kumimoji="1" lang="ja-JP" altLang="en-US" smtClean="0"/>
              <a:t>‹#›</a:t>
            </a:fld>
            <a:endParaRPr kumimoji="1" lang="ja-JP" altLang="en-US"/>
          </a:p>
        </p:txBody>
      </p:sp>
    </p:spTree>
    <p:extLst>
      <p:ext uri="{BB962C8B-B14F-4D97-AF65-F5344CB8AC3E}">
        <p14:creationId xmlns:p14="http://schemas.microsoft.com/office/powerpoint/2010/main" val="1915517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397290CC-E165-4975-A2DF-AB660994BD7B}" type="datetimeFigureOut">
              <a:rPr kumimoji="1" lang="ja-JP" altLang="en-US" smtClean="0"/>
              <a:t>2018/2/6</a:t>
            </a:fld>
            <a:endParaRPr kumimoji="1" lang="ja-JP" altLang="en-US"/>
          </a:p>
        </p:txBody>
      </p:sp>
      <p:sp>
        <p:nvSpPr>
          <p:cNvPr id="4" name="スライド イメージ プレースホルダー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A363144C-85AE-4336-A6C0-89584B52731E}" type="slidenum">
              <a:rPr kumimoji="1" lang="ja-JP" altLang="en-US" smtClean="0"/>
              <a:t>‹#›</a:t>
            </a:fld>
            <a:endParaRPr kumimoji="1" lang="ja-JP" altLang="en-US"/>
          </a:p>
        </p:txBody>
      </p:sp>
    </p:spTree>
    <p:extLst>
      <p:ext uri="{BB962C8B-B14F-4D97-AF65-F5344CB8AC3E}">
        <p14:creationId xmlns:p14="http://schemas.microsoft.com/office/powerpoint/2010/main" val="14968998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30" name="Date Placeholder 29"/>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19" name="Footer Placeholder 18"/>
          <p:cNvSpPr>
            <a:spLocks noGrp="1"/>
          </p:cNvSpPr>
          <p:nvPr>
            <p:ph type="ftr" sz="quarter" idx="11"/>
          </p:nvPr>
        </p:nvSpPr>
        <p:spPr/>
        <p:txBody>
          <a:bodyPr/>
          <a:lstStyle/>
          <a:p>
            <a:endParaRPr kumimoji="1" lang="ja-JP" altLang="en-US"/>
          </a:p>
        </p:txBody>
      </p:sp>
      <p:sp>
        <p:nvSpPr>
          <p:cNvPr id="27" name="Slide Number Placeholder 2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Content Placeholder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ja-JP" altLang="en-US" smtClean="0"/>
              <a:t>マスター タイトルの書式設定</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ja-JP" altLang="en-US" smtClean="0"/>
              <a:t>マスター タイトルの書式設定</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3" name="Date Placeholder 2"/>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smtClean="0"/>
              <a:t>マスター テキストの書式設定</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smtClean="0"/>
              <a:t>マスター タイトルの書式設定</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2018/2/6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077200" y="6356350"/>
            <a:ext cx="609600" cy="365125"/>
          </a:xfrm>
        </p:spPr>
        <p:txBody>
          <a:bodyPr/>
          <a:lstStyle/>
          <a:p>
            <a:fld id="{D2D8002D-B5B0-4BAC-B1F6-782DDCCE6D9C}" type="slidenum">
              <a:rPr kumimoji="1" lang="ja-JP" altLang="en-US" smtClean="0"/>
              <a:t>‹#›</a:t>
            </a:fld>
            <a:endParaRPr kumimoji="1" lang="ja-JP"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smtClean="0"/>
              <a:t>マスター タイトルの書式設定</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90ED720-0104-4369-84BC-D37694168613}" type="datetimeFigureOut">
              <a:rPr kumimoji="1" lang="ja-JP" altLang="en-US" smtClean="0"/>
              <a:t>2018/2/6</a:t>
            </a:fld>
            <a:endParaRPr kumimoji="1" lang="ja-JP"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D8002D-B5B0-4BAC-B1F6-782DDCCE6D9C}" type="slidenum">
              <a:rPr kumimoji="1" lang="ja-JP" altLang="en-US" smtClean="0"/>
              <a:t>‹#›</a:t>
            </a:fld>
            <a:endParaRPr kumimoji="1" lang="ja-JP"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mazon.co.jp/gp/product/4061538233/ref=as_li_ss_tl?ie=UTF8&amp;camp=247&amp;creative=7399&amp;creativeASIN=4061538233&amp;linkCode=as2&amp;tag=tanichustudio-22"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1887971"/>
            <a:ext cx="7851648" cy="1828800"/>
          </a:xfrm>
        </p:spPr>
        <p:txBody>
          <a:bodyPr>
            <a:normAutofit/>
          </a:bodyPr>
          <a:lstStyle/>
          <a:p>
            <a:r>
              <a:rPr lang="ja-JP" altLang="en-US" dirty="0" smtClean="0"/>
              <a:t>ロボット工学</a:t>
            </a:r>
            <a:r>
              <a:rPr lang="en-US" altLang="ja-JP" dirty="0" smtClean="0"/>
              <a:t/>
            </a:r>
            <a:br>
              <a:rPr lang="en-US" altLang="ja-JP" dirty="0" smtClean="0"/>
            </a:br>
            <a:r>
              <a:rPr lang="ja-JP" altLang="en-US" sz="2400" dirty="0" smtClean="0"/>
              <a:t>第</a:t>
            </a:r>
            <a:r>
              <a:rPr lang="en-US" altLang="ja-JP" sz="2400" dirty="0" smtClean="0"/>
              <a:t>11</a:t>
            </a:r>
            <a:r>
              <a:rPr lang="ja-JP" altLang="en-US" sz="2400" dirty="0" smtClean="0"/>
              <a:t>回　人工ポテンシャル法</a:t>
            </a:r>
            <a:r>
              <a:rPr lang="en-US" altLang="ja-JP" sz="2400" dirty="0" smtClean="0"/>
              <a:t/>
            </a:r>
            <a:br>
              <a:rPr lang="en-US" altLang="ja-JP" sz="2400" dirty="0" smtClean="0"/>
            </a:br>
            <a:r>
              <a:rPr lang="ja-JP" altLang="en-US" sz="2400" dirty="0" smtClean="0"/>
              <a:t>と移動ロボットへの応用</a:t>
            </a:r>
            <a:endParaRPr kumimoji="1" lang="ja-JP" altLang="en-US" sz="2400" dirty="0"/>
          </a:p>
        </p:txBody>
      </p:sp>
      <p:sp>
        <p:nvSpPr>
          <p:cNvPr id="3" name="サブタイトル 2"/>
          <p:cNvSpPr>
            <a:spLocks noGrp="1"/>
          </p:cNvSpPr>
          <p:nvPr>
            <p:ph type="subTitle" idx="1"/>
          </p:nvPr>
        </p:nvSpPr>
        <p:spPr>
          <a:xfrm>
            <a:off x="755576" y="3843442"/>
            <a:ext cx="7854696" cy="1752600"/>
          </a:xfrm>
        </p:spPr>
        <p:txBody>
          <a:bodyPr/>
          <a:lstStyle/>
          <a:p>
            <a:r>
              <a:rPr lang="ja-JP" altLang="en-US" dirty="0" smtClean="0"/>
              <a:t>福岡工業大学 工学部 知能機械工学科</a:t>
            </a:r>
            <a:endParaRPr lang="en-US" altLang="ja-JP" dirty="0" smtClean="0"/>
          </a:p>
          <a:p>
            <a:r>
              <a:rPr kumimoji="1" lang="ja-JP" altLang="en-US" dirty="0" smtClean="0"/>
              <a:t>木野　仁</a:t>
            </a:r>
            <a:endParaRPr kumimoji="1" lang="ja-JP" altLang="en-US" dirty="0"/>
          </a:p>
        </p:txBody>
      </p:sp>
      <p:pic>
        <p:nvPicPr>
          <p:cNvPr id="4" name="Picture 1" descr="C:\Users\user\Dropbox\8_lecture\13講義\人工知能概論\ホイールダック２号\ペンロボ背景透明.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2971" y="0"/>
            <a:ext cx="1981196" cy="1981895"/>
          </a:xfrm>
          <a:prstGeom prst="rect">
            <a:avLst/>
          </a:prstGeom>
          <a:noFill/>
          <a:extLst>
            <a:ext uri="{909E8E84-426E-40DD-AFC4-6F175D3DCCD1}">
              <a14:hiddenFill xmlns:a14="http://schemas.microsoft.com/office/drawing/2010/main">
                <a:solidFill>
                  <a:srgbClr val="FFFFFF"/>
                </a:solidFill>
              </a14:hiddenFill>
            </a:ext>
          </a:extLst>
        </p:spPr>
      </p:pic>
      <p:sp>
        <p:nvSpPr>
          <p:cNvPr id="5" name="コンテンツ プレースホルダー 4"/>
          <p:cNvSpPr txBox="1">
            <a:spLocks/>
          </p:cNvSpPr>
          <p:nvPr/>
        </p:nvSpPr>
        <p:spPr>
          <a:xfrm>
            <a:off x="204073" y="5061947"/>
            <a:ext cx="8939927" cy="1872208"/>
          </a:xfrm>
          <a:prstGeom prst="rect">
            <a:avLst/>
          </a:prstGeom>
        </p:spPr>
        <p:txBody>
          <a:bodyPr>
            <a:normAutofit fontScale="70000" lnSpcReduction="20000"/>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a:buFont typeface="Wingdings" panose="05000000000000000000" pitchFamily="2" charset="2"/>
              <a:buChar char="l"/>
            </a:pPr>
            <a:r>
              <a:rPr lang="ja-JP" altLang="en-US" dirty="0">
                <a:solidFill>
                  <a:schemeClr val="bg1"/>
                </a:solidFill>
              </a:rPr>
              <a:t>本サイトで提供されるコンテンツの著作権は，木野仁，谷口忠大，峰岸桃，（株）講談社にある．</a:t>
            </a:r>
          </a:p>
          <a:p>
            <a:pPr>
              <a:buFont typeface="Wingdings" panose="05000000000000000000" pitchFamily="2" charset="2"/>
              <a:buChar char="l"/>
            </a:pPr>
            <a:r>
              <a:rPr lang="ja-JP" altLang="en-US" dirty="0">
                <a:solidFill>
                  <a:schemeClr val="bg1"/>
                </a:solidFill>
              </a:rPr>
              <a:t>非営利目的に限り，ファイルのダウンロード，印刷，複製，大量の印刷を自由に行ってよい．</a:t>
            </a:r>
          </a:p>
          <a:p>
            <a:pPr>
              <a:buFont typeface="Wingdings" panose="05000000000000000000" pitchFamily="2" charset="2"/>
              <a:buChar char="l"/>
            </a:pPr>
            <a:r>
              <a:rPr lang="ja-JP" altLang="en-US" dirty="0">
                <a:solidFill>
                  <a:schemeClr val="bg1"/>
                </a:solidFill>
              </a:rPr>
              <a:t>講義や勉強会などで配布し，利用していただくのも大歓迎である</a:t>
            </a:r>
            <a:r>
              <a:rPr lang="ja-JP" altLang="en-US" dirty="0" smtClean="0">
                <a:solidFill>
                  <a:schemeClr val="bg1"/>
                </a:solidFill>
              </a:rPr>
              <a:t>．ただし</a:t>
            </a:r>
            <a:r>
              <a:rPr lang="ja-JP" altLang="en-US" dirty="0">
                <a:solidFill>
                  <a:schemeClr val="bg1"/>
                </a:solidFill>
              </a:rPr>
              <a:t>，そうして作ったものを無断で販売することを禁止する．</a:t>
            </a:r>
          </a:p>
          <a:p>
            <a:pPr>
              <a:buFont typeface="Wingdings" panose="05000000000000000000" pitchFamily="2" charset="2"/>
              <a:buChar char="l"/>
            </a:pPr>
            <a:r>
              <a:rPr lang="ja-JP" altLang="en-US" dirty="0" smtClean="0">
                <a:solidFill>
                  <a:schemeClr val="bg1"/>
                </a:solidFill>
              </a:rPr>
              <a:t>つね</a:t>
            </a:r>
            <a:r>
              <a:rPr lang="ja-JP" altLang="en-US" dirty="0">
                <a:solidFill>
                  <a:schemeClr val="bg1"/>
                </a:solidFill>
              </a:rPr>
              <a:t>に最新版を配布したいので，ファイルのネット上での再配布も禁止する．</a:t>
            </a:r>
          </a:p>
          <a:p>
            <a:pPr marL="0" indent="0">
              <a:buNone/>
            </a:pPr>
            <a:endParaRPr lang="ja-JP" altLang="en-US" dirty="0"/>
          </a:p>
        </p:txBody>
      </p:sp>
      <p:pic>
        <p:nvPicPr>
          <p:cNvPr id="7" name="図 6"/>
          <p:cNvPicPr>
            <a:picLocks noChangeAspect="1"/>
          </p:cNvPicPr>
          <p:nvPr/>
        </p:nvPicPr>
        <p:blipFill>
          <a:blip r:embed="rId3"/>
          <a:stretch>
            <a:fillRect/>
          </a:stretch>
        </p:blipFill>
        <p:spPr>
          <a:xfrm>
            <a:off x="214548" y="260648"/>
            <a:ext cx="2351703" cy="2654735"/>
          </a:xfrm>
          <a:prstGeom prst="rect">
            <a:avLst/>
          </a:prstGeom>
        </p:spPr>
      </p:pic>
    </p:spTree>
    <p:extLst>
      <p:ext uri="{BB962C8B-B14F-4D97-AF65-F5344CB8AC3E}">
        <p14:creationId xmlns:p14="http://schemas.microsoft.com/office/powerpoint/2010/main" val="1999639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9275" y="447136"/>
            <a:ext cx="8394408" cy="714848"/>
          </a:xfrm>
          <a:solidFill>
            <a:schemeClr val="bg1"/>
          </a:solidFill>
        </p:spPr>
        <p:txBody>
          <a:bodyPr>
            <a:noAutofit/>
          </a:bodyPr>
          <a:lstStyle/>
          <a:p>
            <a:r>
              <a:rPr kumimoji="1" lang="en-US" altLang="ja-JP" sz="4400" dirty="0" smtClean="0"/>
              <a:t>11.2.1 </a:t>
            </a:r>
            <a:r>
              <a:rPr kumimoji="1" lang="ja-JP" altLang="en-US" sz="4400" dirty="0" smtClean="0"/>
              <a:t>マニピュレータの障害物回避</a:t>
            </a:r>
            <a:endParaRPr kumimoji="1" lang="ja-JP" altLang="en-US" sz="4400" dirty="0"/>
          </a:p>
        </p:txBody>
      </p:sp>
      <p:sp>
        <p:nvSpPr>
          <p:cNvPr id="4" name="コンテンツ プレースホルダー 3"/>
          <p:cNvSpPr>
            <a:spLocks noGrp="1"/>
          </p:cNvSpPr>
          <p:nvPr>
            <p:ph idx="1"/>
          </p:nvPr>
        </p:nvSpPr>
        <p:spPr>
          <a:xfrm>
            <a:off x="437568" y="1263528"/>
            <a:ext cx="8229600" cy="4389120"/>
          </a:xfrm>
        </p:spPr>
        <p:txBody>
          <a:bodyPr>
            <a:normAutofit fontScale="92500"/>
          </a:bodyPr>
          <a:lstStyle/>
          <a:p>
            <a:r>
              <a:rPr lang="en-US" altLang="ja-JP" dirty="0" smtClean="0"/>
              <a:t>2</a:t>
            </a:r>
            <a:r>
              <a:rPr lang="ja-JP" altLang="en-US" dirty="0"/>
              <a:t>リンク</a:t>
            </a:r>
            <a:r>
              <a:rPr lang="en-US" altLang="ja-JP" dirty="0"/>
              <a:t>2 </a:t>
            </a:r>
            <a:r>
              <a:rPr lang="ja-JP" altLang="en-US" dirty="0"/>
              <a:t>関節</a:t>
            </a:r>
            <a:r>
              <a:rPr lang="ja-JP" altLang="en-US" dirty="0" smtClean="0"/>
              <a:t>システムの手先</a:t>
            </a:r>
            <a:r>
              <a:rPr lang="ja-JP" altLang="en-US" dirty="0"/>
              <a:t>位置が障害物を回避して，目標位置への位置決めを実現</a:t>
            </a:r>
            <a:r>
              <a:rPr lang="ja-JP" altLang="en-US" dirty="0" smtClean="0"/>
              <a:t>したい．</a:t>
            </a:r>
            <a:endParaRPr lang="ja-JP" altLang="en-US" dirty="0"/>
          </a:p>
          <a:p>
            <a:r>
              <a:rPr lang="ja-JP" altLang="en-US" dirty="0" smtClean="0"/>
              <a:t>「</a:t>
            </a:r>
            <a:r>
              <a:rPr lang="ja-JP" altLang="en-US" dirty="0"/>
              <a:t>目標位置でポテンシャルが最小で，かつ障害物付近にて大きくなる」ようなポテンシャル場</a:t>
            </a:r>
            <a:r>
              <a:rPr lang="ja-JP" altLang="en-US" dirty="0" smtClean="0"/>
              <a:t>を手先</a:t>
            </a:r>
            <a:r>
              <a:rPr lang="ja-JP" altLang="en-US" dirty="0"/>
              <a:t>の発生力を計算し．ヤコビ行列の転置を介して，関節トルクに変換する</a:t>
            </a:r>
            <a:r>
              <a:rPr lang="ja-JP" altLang="en-US" dirty="0" smtClean="0"/>
              <a:t>．</a:t>
            </a:r>
            <a:endParaRPr lang="ja-JP" altLang="en-US" dirty="0"/>
          </a:p>
          <a:p>
            <a:r>
              <a:rPr lang="ja-JP" altLang="en-US" dirty="0"/>
              <a:t>この結果，ポテンシャルの高い障害物を回避して，ポテンシャルの低い目標位置へ到達することができる</a:t>
            </a:r>
          </a:p>
          <a:p>
            <a:endParaRPr lang="ja-JP" altLang="en-US" dirty="0"/>
          </a:p>
          <a:p>
            <a:endParaRPr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7" y="4091537"/>
            <a:ext cx="5751352" cy="2692927"/>
          </a:xfrm>
          <a:prstGeom prst="rect">
            <a:avLst/>
          </a:prstGeom>
        </p:spPr>
      </p:pic>
    </p:spTree>
    <p:extLst>
      <p:ext uri="{BB962C8B-B14F-4D97-AF65-F5344CB8AC3E}">
        <p14:creationId xmlns:p14="http://schemas.microsoft.com/office/powerpoint/2010/main" val="2543886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7319" y="404664"/>
            <a:ext cx="8730096" cy="648072"/>
          </a:xfrm>
          <a:solidFill>
            <a:schemeClr val="bg1"/>
          </a:solidFill>
        </p:spPr>
        <p:txBody>
          <a:bodyPr>
            <a:noAutofit/>
          </a:bodyPr>
          <a:lstStyle/>
          <a:p>
            <a:r>
              <a:rPr kumimoji="1" lang="en-US" altLang="ja-JP" sz="4000" dirty="0" smtClean="0"/>
              <a:t>11.2.2 </a:t>
            </a:r>
            <a:r>
              <a:rPr kumimoji="1" lang="ja-JP" altLang="en-US" sz="4000" dirty="0" smtClean="0"/>
              <a:t>移動ロボットの位置制御への応用</a:t>
            </a:r>
            <a:endParaRPr kumimoji="1" lang="ja-JP" altLang="en-US" sz="3600" dirty="0"/>
          </a:p>
        </p:txBody>
      </p:sp>
      <p:sp>
        <p:nvSpPr>
          <p:cNvPr id="4" name="コンテンツ プレースホルダー 3"/>
          <p:cNvSpPr>
            <a:spLocks noGrp="1"/>
          </p:cNvSpPr>
          <p:nvPr>
            <p:ph idx="1"/>
          </p:nvPr>
        </p:nvSpPr>
        <p:spPr>
          <a:xfrm>
            <a:off x="437567" y="1125703"/>
            <a:ext cx="8229600" cy="4389120"/>
          </a:xfrm>
        </p:spPr>
        <p:txBody>
          <a:bodyPr>
            <a:normAutofit fontScale="92500"/>
          </a:bodyPr>
          <a:lstStyle/>
          <a:p>
            <a:r>
              <a:rPr lang="ja-JP" altLang="en-US" dirty="0" smtClean="0"/>
              <a:t>人工ポテンシャル法は移動</a:t>
            </a:r>
            <a:r>
              <a:rPr lang="ja-JP" altLang="en-US" dirty="0"/>
              <a:t>ロボットの位置制御にも</a:t>
            </a:r>
            <a:r>
              <a:rPr lang="ja-JP" altLang="en-US" dirty="0" smtClean="0"/>
              <a:t>応用できる．</a:t>
            </a:r>
            <a:endParaRPr lang="ja-JP" altLang="en-US" dirty="0"/>
          </a:p>
          <a:p>
            <a:r>
              <a:rPr lang="ja-JP" altLang="en-US" dirty="0" smtClean="0"/>
              <a:t>平面上に</a:t>
            </a:r>
            <a:r>
              <a:rPr lang="ja-JP" altLang="en-US" dirty="0"/>
              <a:t>ホイールダック</a:t>
            </a:r>
            <a:r>
              <a:rPr lang="en-US" altLang="ja-JP" dirty="0"/>
              <a:t>2 </a:t>
            </a:r>
            <a:r>
              <a:rPr lang="ja-JP" altLang="en-US" dirty="0"/>
              <a:t>号が</a:t>
            </a:r>
            <a:r>
              <a:rPr lang="ja-JP" altLang="en-US" dirty="0" smtClean="0"/>
              <a:t>存在する．位置</a:t>
            </a:r>
            <a:r>
              <a:rPr lang="en-US" altLang="ja-JP" dirty="0" smtClean="0"/>
              <a:t> </a:t>
            </a:r>
            <a:r>
              <a:rPr lang="ja-JP" altLang="en-US" dirty="0"/>
              <a:t>は搭載されたカメラや</a:t>
            </a:r>
            <a:r>
              <a:rPr lang="en-US" altLang="ja-JP" dirty="0" smtClean="0"/>
              <a:t>GPS</a:t>
            </a:r>
            <a:r>
              <a:rPr lang="ja-JP" altLang="en-US" dirty="0" smtClean="0"/>
              <a:t>など</a:t>
            </a:r>
            <a:r>
              <a:rPr lang="ja-JP" altLang="en-US" dirty="0"/>
              <a:t>からリアルタイムに計測</a:t>
            </a:r>
            <a:r>
              <a:rPr lang="ja-JP" altLang="en-US" dirty="0" smtClean="0"/>
              <a:t>できるとする．</a:t>
            </a:r>
            <a:endParaRPr lang="en-US" altLang="ja-JP" dirty="0" smtClean="0"/>
          </a:p>
          <a:p>
            <a:r>
              <a:rPr lang="ja-JP" altLang="en-US" dirty="0" smtClean="0"/>
              <a:t>ホイールダック</a:t>
            </a:r>
            <a:r>
              <a:rPr lang="en-US" altLang="ja-JP" dirty="0"/>
              <a:t>2 </a:t>
            </a:r>
            <a:r>
              <a:rPr lang="ja-JP" altLang="en-US" dirty="0" smtClean="0"/>
              <a:t>号に</a:t>
            </a:r>
            <a:r>
              <a:rPr lang="ja-JP" altLang="en-US" dirty="0"/>
              <a:t>対し，目標位置で自然長となるような仮想的バネとダンパを想定する．</a:t>
            </a:r>
            <a:r>
              <a:rPr lang="ja-JP" altLang="en-US" dirty="0" smtClean="0"/>
              <a:t>このバネ力を</a:t>
            </a:r>
            <a:r>
              <a:rPr lang="ja-JP" altLang="en-US" dirty="0"/>
              <a:t>発生させるようにオムニホイールを制御し駆動させることで，ホイールダック</a:t>
            </a:r>
            <a:r>
              <a:rPr lang="en-US" altLang="ja-JP" dirty="0"/>
              <a:t>2 </a:t>
            </a:r>
            <a:r>
              <a:rPr lang="ja-JP" altLang="en-US" dirty="0"/>
              <a:t>号の位置制御が可能となる</a:t>
            </a:r>
            <a:r>
              <a:rPr lang="ja-JP" altLang="en-US" dirty="0" smtClean="0"/>
              <a:t>．同様に障害物</a:t>
            </a:r>
            <a:r>
              <a:rPr lang="ja-JP" altLang="en-US" dirty="0"/>
              <a:t>回避法も</a:t>
            </a:r>
            <a:r>
              <a:rPr lang="ja-JP" altLang="en-US" dirty="0" smtClean="0"/>
              <a:t>利用</a:t>
            </a:r>
            <a:r>
              <a:rPr lang="ja-JP" altLang="en-US" dirty="0"/>
              <a:t>できる</a:t>
            </a:r>
            <a:r>
              <a:rPr lang="ja-JP" altLang="en-US" dirty="0" smtClean="0"/>
              <a:t>．</a:t>
            </a:r>
            <a:endParaRPr lang="en-US" altLang="ja-JP" dirty="0" smtClean="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8031" y="4145315"/>
            <a:ext cx="6048672" cy="2712685"/>
          </a:xfrm>
          <a:prstGeom prst="rect">
            <a:avLst/>
          </a:prstGeom>
        </p:spPr>
      </p:pic>
    </p:spTree>
    <p:extLst>
      <p:ext uri="{BB962C8B-B14F-4D97-AF65-F5344CB8AC3E}">
        <p14:creationId xmlns:p14="http://schemas.microsoft.com/office/powerpoint/2010/main" val="1627131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602356"/>
            <a:ext cx="2383524" cy="672810"/>
          </a:xfrm>
          <a:solidFill>
            <a:schemeClr val="bg1"/>
          </a:solidFill>
        </p:spPr>
        <p:txBody>
          <a:bodyPr>
            <a:noAutofit/>
          </a:bodyPr>
          <a:lstStyle/>
          <a:p>
            <a:r>
              <a:rPr lang="ja-JP" altLang="en-US" sz="4400" dirty="0" smtClean="0"/>
              <a:t>章末問題</a:t>
            </a:r>
            <a:endParaRPr kumimoji="1" lang="ja-JP" altLang="en-US" sz="4400" dirty="0"/>
          </a:p>
        </p:txBody>
      </p:sp>
      <p:pic>
        <p:nvPicPr>
          <p:cNvPr id="4" name="図 3"/>
          <p:cNvPicPr>
            <a:picLocks noChangeAspect="1"/>
          </p:cNvPicPr>
          <p:nvPr/>
        </p:nvPicPr>
        <p:blipFill>
          <a:blip r:embed="rId2"/>
          <a:stretch>
            <a:fillRect/>
          </a:stretch>
        </p:blipFill>
        <p:spPr>
          <a:xfrm>
            <a:off x="511594" y="1344312"/>
            <a:ext cx="6419348" cy="2298285"/>
          </a:xfrm>
          <a:prstGeom prst="rect">
            <a:avLst/>
          </a:prstGeom>
        </p:spPr>
      </p:pic>
      <p:pic>
        <p:nvPicPr>
          <p:cNvPr id="5" name="図 4"/>
          <p:cNvPicPr>
            <a:picLocks noChangeAspect="1"/>
          </p:cNvPicPr>
          <p:nvPr/>
        </p:nvPicPr>
        <p:blipFill>
          <a:blip r:embed="rId3"/>
          <a:stretch>
            <a:fillRect/>
          </a:stretch>
        </p:blipFill>
        <p:spPr>
          <a:xfrm>
            <a:off x="827584" y="2911203"/>
            <a:ext cx="7869135" cy="724927"/>
          </a:xfrm>
          <a:prstGeom prst="rect">
            <a:avLst/>
          </a:prstGeom>
        </p:spPr>
      </p:pic>
      <p:pic>
        <p:nvPicPr>
          <p:cNvPr id="6" name="図 5"/>
          <p:cNvPicPr>
            <a:picLocks noChangeAspect="1"/>
          </p:cNvPicPr>
          <p:nvPr/>
        </p:nvPicPr>
        <p:blipFill>
          <a:blip r:embed="rId4"/>
          <a:stretch>
            <a:fillRect/>
          </a:stretch>
        </p:blipFill>
        <p:spPr>
          <a:xfrm>
            <a:off x="530315" y="3774422"/>
            <a:ext cx="8002125" cy="1575866"/>
          </a:xfrm>
          <a:prstGeom prst="rect">
            <a:avLst/>
          </a:prstGeom>
        </p:spPr>
      </p:pic>
      <p:pic>
        <p:nvPicPr>
          <p:cNvPr id="7" name="図 6"/>
          <p:cNvPicPr>
            <a:picLocks noChangeAspect="1"/>
          </p:cNvPicPr>
          <p:nvPr/>
        </p:nvPicPr>
        <p:blipFill>
          <a:blip r:embed="rId5"/>
          <a:stretch>
            <a:fillRect/>
          </a:stretch>
        </p:blipFill>
        <p:spPr>
          <a:xfrm>
            <a:off x="530315" y="5400592"/>
            <a:ext cx="7708509" cy="1181304"/>
          </a:xfrm>
          <a:prstGeom prst="rect">
            <a:avLst/>
          </a:prstGeom>
        </p:spPr>
      </p:pic>
    </p:spTree>
    <p:extLst>
      <p:ext uri="{BB962C8B-B14F-4D97-AF65-F5344CB8AC3E}">
        <p14:creationId xmlns:p14="http://schemas.microsoft.com/office/powerpoint/2010/main" val="2583735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620688"/>
            <a:ext cx="4176464" cy="710952"/>
          </a:xfrm>
        </p:spPr>
        <p:txBody>
          <a:bodyPr>
            <a:normAutofit/>
          </a:bodyPr>
          <a:lstStyle/>
          <a:p>
            <a:r>
              <a:rPr lang="ja-JP" altLang="en-US" sz="4400" dirty="0" smtClean="0"/>
              <a:t>第</a:t>
            </a:r>
            <a:r>
              <a:rPr lang="en-US" altLang="ja-JP" sz="4400" dirty="0" smtClean="0"/>
              <a:t>11</a:t>
            </a:r>
            <a:r>
              <a:rPr lang="ja-JP" altLang="en-US" sz="4400" dirty="0" smtClean="0"/>
              <a:t>章のまとめ</a:t>
            </a:r>
            <a:endParaRPr kumimoji="1" lang="ja-JP" altLang="en-US" sz="4400" dirty="0"/>
          </a:p>
        </p:txBody>
      </p:sp>
      <p:pic>
        <p:nvPicPr>
          <p:cNvPr id="3" name="図 2"/>
          <p:cNvPicPr>
            <a:picLocks noChangeAspect="1"/>
          </p:cNvPicPr>
          <p:nvPr/>
        </p:nvPicPr>
        <p:blipFill>
          <a:blip r:embed="rId2"/>
          <a:stretch>
            <a:fillRect/>
          </a:stretch>
        </p:blipFill>
        <p:spPr>
          <a:xfrm>
            <a:off x="833437" y="1988840"/>
            <a:ext cx="7477125" cy="3857625"/>
          </a:xfrm>
          <a:prstGeom prst="rect">
            <a:avLst/>
          </a:prstGeom>
        </p:spPr>
      </p:pic>
    </p:spTree>
    <p:extLst>
      <p:ext uri="{BB962C8B-B14F-4D97-AF65-F5344CB8AC3E}">
        <p14:creationId xmlns:p14="http://schemas.microsoft.com/office/powerpoint/2010/main" val="1486794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075240" cy="636680"/>
          </a:xfrm>
        </p:spPr>
        <p:txBody>
          <a:bodyPr/>
          <a:lstStyle/>
          <a:p>
            <a:r>
              <a:rPr kumimoji="1" lang="en-US" altLang="ja-JP" b="1" dirty="0" smtClean="0">
                <a:effectLst>
                  <a:outerShdw blurRad="38100" dist="38100" dir="2700000" algn="tl">
                    <a:srgbClr val="000000">
                      <a:alpha val="43137"/>
                    </a:srgbClr>
                  </a:outerShdw>
                </a:effectLst>
              </a:rPr>
              <a:t>Information</a:t>
            </a:r>
            <a:endParaRPr kumimoji="1" lang="ja-JP" altLang="en-US" b="1" dirty="0">
              <a:effectLst>
                <a:outerShdw blurRad="38100" dist="38100" dir="2700000" algn="tl">
                  <a:srgbClr val="000000">
                    <a:alpha val="43137"/>
                  </a:srgbClr>
                </a:outerShdw>
              </a:effectLst>
            </a:endParaRPr>
          </a:p>
        </p:txBody>
      </p:sp>
      <p:sp>
        <p:nvSpPr>
          <p:cNvPr id="5" name="コンテンツ プレースホルダー 4"/>
          <p:cNvSpPr>
            <a:spLocks noGrp="1"/>
          </p:cNvSpPr>
          <p:nvPr>
            <p:ph sz="half" idx="2"/>
          </p:nvPr>
        </p:nvSpPr>
        <p:spPr>
          <a:xfrm>
            <a:off x="4648200" y="1340768"/>
            <a:ext cx="4038600" cy="4434840"/>
          </a:xfrm>
        </p:spPr>
        <p:txBody>
          <a:bodyPr>
            <a:normAutofit/>
          </a:bodyPr>
          <a:lstStyle/>
          <a:p>
            <a:r>
              <a:rPr kumimoji="1" lang="ja-JP" altLang="en-US" dirty="0" smtClean="0"/>
              <a:t>このスライドは「</a:t>
            </a:r>
            <a:r>
              <a:rPr kumimoji="1" lang="ja-JP" altLang="en-US" dirty="0" smtClean="0">
                <a:hlinkClick r:id="rId2"/>
              </a:rPr>
              <a:t>イラストで学ぶロボット工学</a:t>
            </a:r>
            <a:r>
              <a:rPr kumimoji="1" lang="ja-JP" altLang="en-US" dirty="0" smtClean="0"/>
              <a:t>」を講義で活用したり，勉強会で利用したりするために提供されているスライドです．</a:t>
            </a:r>
            <a:endParaRPr kumimoji="1" lang="en-US" altLang="ja-JP" dirty="0" smtClean="0"/>
          </a:p>
          <a:p>
            <a:r>
              <a:rPr lang="ja-JP" altLang="en-US" dirty="0"/>
              <a:t>「</a:t>
            </a:r>
            <a:r>
              <a:rPr lang="ja-JP" altLang="en-US" dirty="0">
                <a:hlinkClick r:id="rId2"/>
              </a:rPr>
              <a:t>イラストで</a:t>
            </a:r>
            <a:r>
              <a:rPr lang="ja-JP" altLang="en-US" dirty="0" smtClean="0">
                <a:hlinkClick r:id="rId2"/>
              </a:rPr>
              <a:t>学ぶロボット工学</a:t>
            </a:r>
            <a:r>
              <a:rPr lang="ja-JP" altLang="en-US" dirty="0" smtClean="0"/>
              <a:t>」をご購入頂けていない方は，必ずご購入いただいてからご利用ください．</a:t>
            </a:r>
            <a:endParaRPr kumimoji="1" lang="ja-JP" altLang="en-US" dirty="0"/>
          </a:p>
        </p:txBody>
      </p:sp>
      <p:pic>
        <p:nvPicPr>
          <p:cNvPr id="4" name="コンテンツ プレースホルダー 3"/>
          <p:cNvPicPr>
            <a:picLocks noGrp="1" noChangeAspect="1"/>
          </p:cNvPicPr>
          <p:nvPr>
            <p:ph sz="half" idx="1"/>
          </p:nvPr>
        </p:nvPicPr>
        <p:blipFill>
          <a:blip r:embed="rId3"/>
          <a:stretch>
            <a:fillRect/>
          </a:stretch>
        </p:blipFill>
        <p:spPr>
          <a:xfrm>
            <a:off x="787739" y="1856006"/>
            <a:ext cx="3403261" cy="4433888"/>
          </a:xfrm>
          <a:prstGeom prst="rect">
            <a:avLst/>
          </a:prstGeom>
        </p:spPr>
      </p:pic>
      <p:pic>
        <p:nvPicPr>
          <p:cNvPr id="6" name="図 5"/>
          <p:cNvPicPr>
            <a:picLocks noChangeAspect="1"/>
          </p:cNvPicPr>
          <p:nvPr/>
        </p:nvPicPr>
        <p:blipFill>
          <a:blip r:embed="rId4"/>
          <a:stretch>
            <a:fillRect/>
          </a:stretch>
        </p:blipFill>
        <p:spPr>
          <a:xfrm>
            <a:off x="6784179" y="5133192"/>
            <a:ext cx="1747085" cy="1724808"/>
          </a:xfrm>
          <a:prstGeom prst="rect">
            <a:avLst/>
          </a:prstGeom>
        </p:spPr>
      </p:pic>
    </p:spTree>
    <p:extLst>
      <p:ext uri="{BB962C8B-B14F-4D97-AF65-F5344CB8AC3E}">
        <p14:creationId xmlns:p14="http://schemas.microsoft.com/office/powerpoint/2010/main" val="317044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6305" y="188640"/>
            <a:ext cx="8168142" cy="1135513"/>
          </a:xfrm>
          <a:solidFill>
            <a:schemeClr val="bg1"/>
          </a:solidFill>
        </p:spPr>
        <p:txBody>
          <a:bodyPr>
            <a:noAutofit/>
          </a:bodyPr>
          <a:lstStyle/>
          <a:p>
            <a:r>
              <a:rPr kumimoji="1" lang="en-US" altLang="ja-JP" sz="4000" dirty="0" smtClean="0"/>
              <a:t>STORY </a:t>
            </a:r>
            <a:r>
              <a:rPr kumimoji="1" lang="ja-JP" altLang="en-US" sz="4000" dirty="0" smtClean="0"/>
              <a:t>人工ポテンシャル法と</a:t>
            </a:r>
            <a:r>
              <a:rPr kumimoji="1" lang="en-US" altLang="ja-JP" sz="4000" dirty="0" smtClean="0"/>
              <a:t/>
            </a:r>
            <a:br>
              <a:rPr kumimoji="1" lang="en-US" altLang="ja-JP" sz="4000" dirty="0" smtClean="0"/>
            </a:br>
            <a:r>
              <a:rPr kumimoji="1" lang="ja-JP" altLang="en-US" sz="4000" dirty="0" smtClean="0"/>
              <a:t>　　　　　　　　移動ロボットへの応用</a:t>
            </a:r>
            <a:endParaRPr kumimoji="1" lang="ja-JP" altLang="en-US" sz="4000" dirty="0"/>
          </a:p>
        </p:txBody>
      </p:sp>
      <p:sp>
        <p:nvSpPr>
          <p:cNvPr id="3" name="コンテンツ プレースホルダー 2"/>
          <p:cNvSpPr>
            <a:spLocks noGrp="1"/>
          </p:cNvSpPr>
          <p:nvPr>
            <p:ph idx="1"/>
          </p:nvPr>
        </p:nvSpPr>
        <p:spPr>
          <a:xfrm>
            <a:off x="220281" y="1329376"/>
            <a:ext cx="8600189" cy="3323760"/>
          </a:xfrm>
        </p:spPr>
        <p:txBody>
          <a:bodyPr>
            <a:noAutofit/>
          </a:bodyPr>
          <a:lstStyle/>
          <a:p>
            <a:r>
              <a:rPr lang="ja-JP" altLang="en-US" sz="2200" dirty="0"/>
              <a:t>ホイールダック</a:t>
            </a:r>
            <a:r>
              <a:rPr lang="en-US" altLang="ja-JP" sz="2200" dirty="0"/>
              <a:t>2 </a:t>
            </a:r>
            <a:r>
              <a:rPr lang="ja-JP" altLang="en-US" sz="2200" dirty="0"/>
              <a:t>号のことが大好きなホノカ．でも，</a:t>
            </a:r>
            <a:r>
              <a:rPr lang="ja-JP" altLang="en-US" sz="2200" dirty="0" smtClean="0"/>
              <a:t>ホイールダック</a:t>
            </a:r>
            <a:r>
              <a:rPr lang="en-US" altLang="ja-JP" sz="2200" dirty="0"/>
              <a:t>2 </a:t>
            </a:r>
            <a:r>
              <a:rPr lang="ja-JP" altLang="en-US" sz="2200" dirty="0"/>
              <a:t>号が来てから少し困っていることがあった．</a:t>
            </a:r>
            <a:r>
              <a:rPr lang="ja-JP" altLang="en-US" sz="2200" dirty="0" smtClean="0"/>
              <a:t>ホイールダック</a:t>
            </a:r>
            <a:r>
              <a:rPr lang="en-US" altLang="ja-JP" sz="2200" dirty="0"/>
              <a:t>2 </a:t>
            </a:r>
            <a:r>
              <a:rPr lang="ja-JP" altLang="en-US" sz="2200" dirty="0"/>
              <a:t>号がすぐ壁や机，ソファにぶつかるため，壁が凹み，机の脚</a:t>
            </a:r>
            <a:r>
              <a:rPr lang="ja-JP" altLang="en-US" sz="2200" dirty="0" smtClean="0"/>
              <a:t>が曲がり</a:t>
            </a:r>
            <a:r>
              <a:rPr lang="ja-JP" altLang="en-US" sz="2200" dirty="0"/>
              <a:t>，ソファの位置がずれるのだ．ホイールダック</a:t>
            </a:r>
            <a:r>
              <a:rPr lang="en-US" altLang="ja-JP" sz="2200" dirty="0"/>
              <a:t>2 </a:t>
            </a:r>
            <a:r>
              <a:rPr lang="ja-JP" altLang="en-US" sz="2200" dirty="0"/>
              <a:t>号は目的</a:t>
            </a:r>
            <a:r>
              <a:rPr lang="ja-JP" altLang="en-US" sz="2200" dirty="0" smtClean="0"/>
              <a:t>の場所</a:t>
            </a:r>
            <a:r>
              <a:rPr lang="ja-JP" altLang="en-US" sz="2200" dirty="0"/>
              <a:t>にまっすぐ向かうことはできるのだが，その間にある障害物</a:t>
            </a:r>
            <a:r>
              <a:rPr lang="ja-JP" altLang="en-US" sz="2200" dirty="0" smtClean="0"/>
              <a:t>をスルリスルリ</a:t>
            </a:r>
            <a:r>
              <a:rPr lang="ja-JP" altLang="en-US" sz="2200" dirty="0"/>
              <a:t>と避けるようなことができなかった</a:t>
            </a:r>
            <a:r>
              <a:rPr lang="ja-JP" altLang="en-US" sz="2200" dirty="0" smtClean="0"/>
              <a:t>．</a:t>
            </a:r>
            <a:endParaRPr lang="en-US" altLang="ja-JP" sz="2200" dirty="0" smtClean="0"/>
          </a:p>
          <a:p>
            <a:r>
              <a:rPr lang="ja-JP" altLang="en-US" sz="2200" dirty="0" smtClean="0"/>
              <a:t>おじいちゃんの家</a:t>
            </a:r>
            <a:r>
              <a:rPr lang="ja-JP" altLang="en-US" sz="2200" dirty="0"/>
              <a:t>へ向かう途上，今も電柱や道路のゴミ箱にぶつかっている．</a:t>
            </a:r>
            <a:r>
              <a:rPr lang="ja-JP" altLang="en-US" sz="2200" dirty="0" smtClean="0"/>
              <a:t>ホノカ</a:t>
            </a:r>
            <a:r>
              <a:rPr lang="ja-JP" altLang="en-US" sz="2200" dirty="0"/>
              <a:t>「ダックくんも痛そうだし，もうちょっと上手に避けられたら</a:t>
            </a:r>
            <a:r>
              <a:rPr lang="ja-JP" altLang="en-US" sz="2200" dirty="0" smtClean="0"/>
              <a:t>いい</a:t>
            </a:r>
            <a:r>
              <a:rPr lang="ja-JP" altLang="en-US" sz="2200" dirty="0"/>
              <a:t>のになぁ」そんなホノカとホイールダック</a:t>
            </a:r>
            <a:r>
              <a:rPr lang="en-US" altLang="ja-JP" sz="2200" dirty="0"/>
              <a:t>2 </a:t>
            </a:r>
            <a:r>
              <a:rPr lang="ja-JP" altLang="en-US" sz="2200" dirty="0"/>
              <a:t>号の願いを叶える</a:t>
            </a:r>
            <a:r>
              <a:rPr lang="ja-JP" altLang="en-US" sz="2200" dirty="0" smtClean="0"/>
              <a:t>手法</a:t>
            </a:r>
            <a:r>
              <a:rPr lang="ja-JP" altLang="en-US" sz="2200" dirty="0"/>
              <a:t>．それが人工ポテンシャル法だった．</a:t>
            </a:r>
          </a:p>
          <a:p>
            <a:pPr marL="0" indent="0">
              <a:buNone/>
            </a:pPr>
            <a:endParaRPr lang="ja-JP" altLang="en-US" sz="2200"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3795" y="4509120"/>
            <a:ext cx="2526675" cy="2245395"/>
          </a:xfrm>
          <a:prstGeom prst="rect">
            <a:avLst/>
          </a:prstGeom>
        </p:spPr>
      </p:pic>
    </p:spTree>
    <p:extLst>
      <p:ext uri="{BB962C8B-B14F-4D97-AF65-F5344CB8AC3E}">
        <p14:creationId xmlns:p14="http://schemas.microsoft.com/office/powerpoint/2010/main" val="2276846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003232" cy="636680"/>
          </a:xfrm>
        </p:spPr>
        <p:txBody>
          <a:bodyPr/>
          <a:lstStyle/>
          <a:p>
            <a:r>
              <a:rPr kumimoji="1" lang="en-US" altLang="ja-JP" dirty="0" smtClean="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11.1  </a:t>
            </a:r>
            <a:r>
              <a:rPr kumimoji="1" lang="ja-JP" altLang="en-US" dirty="0" smtClean="0"/>
              <a:t>人工ポテンシャル法</a:t>
            </a:r>
            <a:endParaRPr kumimoji="1" lang="en-US" altLang="ja-JP" dirty="0" smtClean="0"/>
          </a:p>
          <a:p>
            <a:r>
              <a:rPr lang="en-US" altLang="ja-JP" dirty="0" smtClean="0"/>
              <a:t>11.2  </a:t>
            </a:r>
            <a:r>
              <a:rPr lang="ja-JP" altLang="en-US" dirty="0" smtClean="0"/>
              <a:t>作業座標系制御における障害物回避</a:t>
            </a:r>
            <a:endParaRPr lang="en-US" altLang="ja-JP" dirty="0" smtClean="0"/>
          </a:p>
        </p:txBody>
      </p:sp>
      <p:sp>
        <p:nvSpPr>
          <p:cNvPr id="4" name="正方形/長方形 3"/>
          <p:cNvSpPr/>
          <p:nvPr/>
        </p:nvSpPr>
        <p:spPr>
          <a:xfrm>
            <a:off x="251520" y="1844824"/>
            <a:ext cx="5328592"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7587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5271" y="785412"/>
            <a:ext cx="4158096" cy="736897"/>
          </a:xfrm>
          <a:solidFill>
            <a:schemeClr val="bg1"/>
          </a:solidFill>
        </p:spPr>
        <p:txBody>
          <a:bodyPr>
            <a:noAutofit/>
          </a:bodyPr>
          <a:lstStyle/>
          <a:p>
            <a:r>
              <a:rPr kumimoji="1" lang="en-US" altLang="ja-JP" sz="4400" dirty="0" smtClean="0"/>
              <a:t>11.1.1 </a:t>
            </a:r>
            <a:r>
              <a:rPr kumimoji="1" lang="ja-JP" altLang="en-US" sz="4400" dirty="0" smtClean="0"/>
              <a:t>はじめに</a:t>
            </a:r>
            <a:endParaRPr kumimoji="1" lang="ja-JP" altLang="en-US" sz="4400" dirty="0"/>
          </a:p>
        </p:txBody>
      </p:sp>
      <p:sp>
        <p:nvSpPr>
          <p:cNvPr id="4" name="コンテンツ プレースホルダー 3"/>
          <p:cNvSpPr>
            <a:spLocks noGrp="1"/>
          </p:cNvSpPr>
          <p:nvPr>
            <p:ph idx="1"/>
          </p:nvPr>
        </p:nvSpPr>
        <p:spPr>
          <a:xfrm>
            <a:off x="539552" y="1772816"/>
            <a:ext cx="8229600" cy="4389120"/>
          </a:xfrm>
        </p:spPr>
        <p:txBody>
          <a:bodyPr>
            <a:normAutofit fontScale="92500"/>
          </a:bodyPr>
          <a:lstStyle/>
          <a:p>
            <a:r>
              <a:rPr lang="ja-JP" altLang="en-US" dirty="0"/>
              <a:t>これまでのマニピュレータの位置制御の解説では，暗黙の了解で軌道上</a:t>
            </a:r>
            <a:r>
              <a:rPr lang="ja-JP" altLang="en-US" dirty="0" smtClean="0"/>
              <a:t>に「</a:t>
            </a:r>
            <a:r>
              <a:rPr lang="ja-JP" altLang="en-US" dirty="0"/>
              <a:t>障害物が存在しない」状態を考えてきた</a:t>
            </a:r>
            <a:r>
              <a:rPr lang="ja-JP" altLang="en-US" dirty="0" smtClean="0"/>
              <a:t>．</a:t>
            </a:r>
            <a:endParaRPr lang="en-US" altLang="ja-JP" dirty="0" smtClean="0"/>
          </a:p>
          <a:p>
            <a:r>
              <a:rPr lang="ja-JP" altLang="en-US" dirty="0" smtClean="0"/>
              <a:t>しかし</a:t>
            </a:r>
            <a:r>
              <a:rPr lang="ja-JP" altLang="en-US" dirty="0"/>
              <a:t>，実際には机や人間など</a:t>
            </a:r>
            <a:r>
              <a:rPr lang="ja-JP" altLang="en-US" dirty="0" smtClean="0"/>
              <a:t>，運動中</a:t>
            </a:r>
            <a:r>
              <a:rPr lang="ja-JP" altLang="en-US" dirty="0"/>
              <a:t>の環境に障害物が存在する場合がある．その際，障害物を回避して</a:t>
            </a:r>
            <a:r>
              <a:rPr lang="ja-JP" altLang="en-US" dirty="0" smtClean="0"/>
              <a:t>手先の</a:t>
            </a:r>
            <a:r>
              <a:rPr lang="ja-JP" altLang="en-US" dirty="0"/>
              <a:t>位置制御を行う必要がある</a:t>
            </a:r>
            <a:r>
              <a:rPr lang="ja-JP" altLang="en-US" dirty="0" smtClean="0"/>
              <a:t>．</a:t>
            </a:r>
            <a:endParaRPr lang="en-US" altLang="ja-JP" dirty="0" smtClean="0"/>
          </a:p>
          <a:p>
            <a:r>
              <a:rPr lang="ja-JP" altLang="en-US" dirty="0" smtClean="0"/>
              <a:t>システム</a:t>
            </a:r>
            <a:r>
              <a:rPr lang="ja-JP" altLang="en-US" dirty="0"/>
              <a:t>に与えられる</a:t>
            </a:r>
            <a:r>
              <a:rPr lang="ja-JP" altLang="en-US" dirty="0" smtClean="0"/>
              <a:t>ポテンシャル</a:t>
            </a:r>
            <a:r>
              <a:rPr lang="ja-JP" altLang="en-US" dirty="0"/>
              <a:t>に注目したマニピュレータの位置制御法について説明し，それを拡張</a:t>
            </a:r>
            <a:r>
              <a:rPr lang="ja-JP" altLang="en-US" dirty="0" smtClean="0"/>
              <a:t>した障害物</a:t>
            </a:r>
            <a:r>
              <a:rPr lang="ja-JP" altLang="en-US" dirty="0"/>
              <a:t>回避法を述べる</a:t>
            </a:r>
            <a:r>
              <a:rPr lang="ja-JP" altLang="en-US" dirty="0" smtClean="0"/>
              <a:t>．</a:t>
            </a:r>
            <a:endParaRPr lang="en-US" altLang="ja-JP" dirty="0" smtClean="0"/>
          </a:p>
          <a:p>
            <a:r>
              <a:rPr lang="ja-JP" altLang="en-US" dirty="0" smtClean="0"/>
              <a:t>また</a:t>
            </a:r>
            <a:r>
              <a:rPr lang="ja-JP" altLang="en-US" dirty="0"/>
              <a:t>，これに基づき，移動ロボットの位置制</a:t>
            </a:r>
            <a:r>
              <a:rPr lang="ja-JP" altLang="en-US" dirty="0" smtClean="0"/>
              <a:t>御方法に</a:t>
            </a:r>
            <a:r>
              <a:rPr lang="ja-JP" altLang="en-US" dirty="0"/>
              <a:t>ついても解説する</a:t>
            </a:r>
            <a:r>
              <a:rPr lang="ja-JP" altLang="en-US" dirty="0" smtClean="0"/>
              <a:t>．</a:t>
            </a:r>
            <a:endParaRPr kumimoji="1" lang="ja-JP" altLang="en-US" dirty="0"/>
          </a:p>
        </p:txBody>
      </p:sp>
    </p:spTree>
    <p:extLst>
      <p:ext uri="{BB962C8B-B14F-4D97-AF65-F5344CB8AC3E}">
        <p14:creationId xmlns:p14="http://schemas.microsoft.com/office/powerpoint/2010/main" val="1841748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6112" y="332656"/>
            <a:ext cx="8622592" cy="592881"/>
          </a:xfrm>
          <a:solidFill>
            <a:schemeClr val="bg1"/>
          </a:solidFill>
        </p:spPr>
        <p:txBody>
          <a:bodyPr>
            <a:noAutofit/>
          </a:bodyPr>
          <a:lstStyle/>
          <a:p>
            <a:r>
              <a:rPr kumimoji="1" lang="en-US" altLang="ja-JP" sz="4000" dirty="0" smtClean="0"/>
              <a:t>11.1.2 </a:t>
            </a:r>
            <a:r>
              <a:rPr kumimoji="1" lang="ja-JP" altLang="en-US" sz="4000" dirty="0" smtClean="0"/>
              <a:t>ポテンシャルによる</a:t>
            </a:r>
            <a:r>
              <a:rPr kumimoji="1" lang="en-US" altLang="ja-JP" sz="4000" dirty="0" smtClean="0"/>
              <a:t>PD</a:t>
            </a:r>
            <a:r>
              <a:rPr kumimoji="1" lang="ja-JP" altLang="en-US" sz="4000" dirty="0" smtClean="0"/>
              <a:t>制御の解説</a:t>
            </a:r>
            <a:endParaRPr kumimoji="1" lang="ja-JP" altLang="en-US" sz="3600" dirty="0"/>
          </a:p>
        </p:txBody>
      </p:sp>
      <p:sp>
        <p:nvSpPr>
          <p:cNvPr id="4" name="コンテンツ プレースホルダー 3"/>
          <p:cNvSpPr>
            <a:spLocks noGrp="1"/>
          </p:cNvSpPr>
          <p:nvPr>
            <p:ph idx="1"/>
          </p:nvPr>
        </p:nvSpPr>
        <p:spPr>
          <a:xfrm>
            <a:off x="236112" y="1001028"/>
            <a:ext cx="8477209" cy="4389120"/>
          </a:xfrm>
        </p:spPr>
        <p:txBody>
          <a:bodyPr>
            <a:normAutofit fontScale="92500"/>
          </a:bodyPr>
          <a:lstStyle/>
          <a:p>
            <a:r>
              <a:rPr lang="en-US" altLang="ja-JP" dirty="0" smtClean="0"/>
              <a:t>PD</a:t>
            </a:r>
            <a:r>
              <a:rPr lang="ja-JP" altLang="en-US" dirty="0"/>
              <a:t>制御では</a:t>
            </a:r>
            <a:r>
              <a:rPr lang="ja-JP" altLang="en-US" dirty="0" smtClean="0"/>
              <a:t>，システムに</a:t>
            </a:r>
            <a:r>
              <a:rPr lang="ja-JP" altLang="en-US" dirty="0"/>
              <a:t>バネの特性をもつ</a:t>
            </a:r>
            <a:r>
              <a:rPr lang="ja-JP" altLang="en-US" dirty="0" smtClean="0"/>
              <a:t>ポテンシャル場を人工的</a:t>
            </a:r>
            <a:r>
              <a:rPr lang="ja-JP" altLang="en-US" dirty="0"/>
              <a:t>に入力して</a:t>
            </a:r>
            <a:r>
              <a:rPr lang="ja-JP" altLang="en-US" dirty="0" smtClean="0"/>
              <a:t>いる．</a:t>
            </a:r>
            <a:endParaRPr lang="ja-JP" altLang="en-US" dirty="0"/>
          </a:p>
          <a:p>
            <a:r>
              <a:rPr lang="ja-JP" altLang="en-US" dirty="0" smtClean="0"/>
              <a:t>図で</a:t>
            </a:r>
            <a:r>
              <a:rPr lang="ja-JP" altLang="en-US" dirty="0"/>
              <a:t>は，ダンパの粘性摩擦のイメージを斜線で示しており，この部分に速度に応じたブレーキが作用する．</a:t>
            </a:r>
          </a:p>
          <a:p>
            <a:r>
              <a:rPr lang="ja-JP" altLang="en-US" dirty="0" smtClean="0"/>
              <a:t>粘性</a:t>
            </a:r>
            <a:r>
              <a:rPr lang="ja-JP" altLang="en-US" dirty="0"/>
              <a:t>摩擦が大きければ，スピードが低下し，目標関節角度付近ではあまり</a:t>
            </a:r>
            <a:r>
              <a:rPr lang="ja-JP" altLang="en-US" dirty="0" smtClean="0"/>
              <a:t>振動</a:t>
            </a:r>
            <a:r>
              <a:rPr lang="ja-JP" altLang="en-US" dirty="0"/>
              <a:t>（</a:t>
            </a:r>
            <a:r>
              <a:rPr lang="ja-JP" altLang="en-US" dirty="0" smtClean="0"/>
              <a:t>オーバーシュート</a:t>
            </a:r>
            <a:r>
              <a:rPr lang="ja-JP" altLang="en-US" dirty="0"/>
              <a:t>）しないが，摩擦が小さい場合にはスピードがあまり</a:t>
            </a:r>
            <a:r>
              <a:rPr lang="ja-JP" altLang="en-US" dirty="0" smtClean="0"/>
              <a:t>落ちず</a:t>
            </a:r>
            <a:r>
              <a:rPr lang="ja-JP" altLang="en-US" dirty="0"/>
              <a:t>，目標関節角度付近で振動（オーバーシュート）が生じる</a:t>
            </a:r>
            <a:r>
              <a:rPr lang="ja-JP" altLang="en-US" dirty="0" smtClean="0"/>
              <a:t>．</a:t>
            </a:r>
            <a:endParaRPr lang="en-US" altLang="ja-JP" dirty="0" smtClean="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79" y="4061804"/>
            <a:ext cx="5512207" cy="2708881"/>
          </a:xfrm>
          <a:prstGeom prst="rect">
            <a:avLst/>
          </a:prstGeom>
        </p:spPr>
      </p:pic>
    </p:spTree>
    <p:extLst>
      <p:ext uri="{BB962C8B-B14F-4D97-AF65-F5344CB8AC3E}">
        <p14:creationId xmlns:p14="http://schemas.microsoft.com/office/powerpoint/2010/main" val="339974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395536" y="1268760"/>
            <a:ext cx="8477209" cy="4389120"/>
          </a:xfrm>
        </p:spPr>
        <p:txBody>
          <a:bodyPr>
            <a:normAutofit fontScale="92500"/>
          </a:bodyPr>
          <a:lstStyle/>
          <a:p>
            <a:r>
              <a:rPr lang="ja-JP" altLang="en-US" dirty="0" smtClean="0"/>
              <a:t>この概念を</a:t>
            </a:r>
            <a:r>
              <a:rPr lang="en-US" altLang="ja-JP" dirty="0" smtClean="0"/>
              <a:t>2 </a:t>
            </a:r>
            <a:r>
              <a:rPr lang="ja-JP" altLang="en-US" dirty="0"/>
              <a:t>リンク</a:t>
            </a:r>
            <a:r>
              <a:rPr lang="en-US" altLang="ja-JP" dirty="0"/>
              <a:t>2 </a:t>
            </a:r>
            <a:r>
              <a:rPr lang="ja-JP" altLang="en-US" dirty="0"/>
              <a:t>関節マニピュレータの作業座標系</a:t>
            </a:r>
            <a:r>
              <a:rPr lang="en-US" altLang="ja-JP" dirty="0"/>
              <a:t>PD </a:t>
            </a:r>
            <a:r>
              <a:rPr lang="ja-JP" altLang="en-US" dirty="0"/>
              <a:t>制御の場合</a:t>
            </a:r>
            <a:r>
              <a:rPr lang="ja-JP" altLang="en-US" dirty="0" smtClean="0"/>
              <a:t>に拡張すれば，作業</a:t>
            </a:r>
            <a:r>
              <a:rPr lang="ja-JP" altLang="en-US" dirty="0"/>
              <a:t>座標系</a:t>
            </a:r>
            <a:r>
              <a:rPr lang="en-US" altLang="ja-JP" dirty="0"/>
              <a:t>PD </a:t>
            </a:r>
            <a:r>
              <a:rPr lang="ja-JP" altLang="en-US" dirty="0"/>
              <a:t>制御で</a:t>
            </a:r>
            <a:r>
              <a:rPr lang="ja-JP" altLang="en-US" dirty="0" smtClean="0"/>
              <a:t>は図のように</a:t>
            </a:r>
            <a:r>
              <a:rPr lang="ja-JP" altLang="en-US" dirty="0"/>
              <a:t>手先位置に関して仮想バネのポテンシャルが入力されていると考える</a:t>
            </a:r>
            <a:r>
              <a:rPr lang="ja-JP" altLang="en-US" dirty="0" smtClean="0"/>
              <a:t>ことが</a:t>
            </a:r>
            <a:r>
              <a:rPr lang="ja-JP" altLang="en-US" dirty="0"/>
              <a:t>できる．</a:t>
            </a:r>
          </a:p>
          <a:p>
            <a:pPr marL="0" indent="0">
              <a:buNone/>
            </a:pPr>
            <a:endParaRPr lang="ja-JP" altLang="en-US" dirty="0"/>
          </a:p>
          <a:p>
            <a:endParaRPr lang="ja-JP" altLang="en-US" dirty="0"/>
          </a:p>
          <a:p>
            <a:endParaRPr lang="en-US" altLang="ja-JP" dirty="0" smtClean="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3441383"/>
            <a:ext cx="6280607" cy="2969983"/>
          </a:xfrm>
          <a:prstGeom prst="rect">
            <a:avLst/>
          </a:prstGeom>
        </p:spPr>
      </p:pic>
    </p:spTree>
    <p:extLst>
      <p:ext uri="{BB962C8B-B14F-4D97-AF65-F5344CB8AC3E}">
        <p14:creationId xmlns:p14="http://schemas.microsoft.com/office/powerpoint/2010/main" val="842288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3527" y="476672"/>
            <a:ext cx="6234496" cy="648072"/>
          </a:xfrm>
          <a:solidFill>
            <a:schemeClr val="bg1"/>
          </a:solidFill>
        </p:spPr>
        <p:txBody>
          <a:bodyPr>
            <a:normAutofit fontScale="90000"/>
          </a:bodyPr>
          <a:lstStyle/>
          <a:p>
            <a:r>
              <a:rPr kumimoji="1" lang="en-US" altLang="ja-JP" sz="4800" dirty="0" smtClean="0"/>
              <a:t>11.1.3 </a:t>
            </a:r>
            <a:r>
              <a:rPr kumimoji="1" lang="ja-JP" altLang="en-US" sz="4800" dirty="0" smtClean="0"/>
              <a:t>人工ポテンシャル法</a:t>
            </a:r>
            <a:endParaRPr kumimoji="1" lang="ja-JP" altLang="en-US" sz="4800" dirty="0"/>
          </a:p>
        </p:txBody>
      </p:sp>
      <p:sp>
        <p:nvSpPr>
          <p:cNvPr id="4" name="コンテンツ プレースホルダー 3"/>
          <p:cNvSpPr>
            <a:spLocks noGrp="1"/>
          </p:cNvSpPr>
          <p:nvPr>
            <p:ph idx="1"/>
          </p:nvPr>
        </p:nvSpPr>
        <p:spPr>
          <a:xfrm>
            <a:off x="423527" y="1124744"/>
            <a:ext cx="8229600" cy="4389120"/>
          </a:xfrm>
        </p:spPr>
        <p:txBody>
          <a:bodyPr>
            <a:normAutofit fontScale="92500"/>
          </a:bodyPr>
          <a:lstStyle/>
          <a:p>
            <a:r>
              <a:rPr lang="ja-JP" altLang="en-US" dirty="0"/>
              <a:t>人工的に与えるポテンシャルは必ずしもフックの法則に従うバネを用いなくとも，位置制御可能である．</a:t>
            </a:r>
          </a:p>
          <a:p>
            <a:r>
              <a:rPr lang="ja-JP" altLang="en-US" dirty="0" smtClean="0"/>
              <a:t>誤差</a:t>
            </a:r>
            <a:r>
              <a:rPr lang="ja-JP" altLang="en-US" dirty="0"/>
              <a:t>の</a:t>
            </a:r>
            <a:r>
              <a:rPr lang="en-US" altLang="ja-JP" dirty="0"/>
              <a:t>3</a:t>
            </a:r>
            <a:r>
              <a:rPr lang="ja-JP" altLang="en-US" dirty="0"/>
              <a:t>乗に比例するトルクと与えた場合，左図のようなポテンシャル場をシステムに入力したことに</a:t>
            </a:r>
            <a:r>
              <a:rPr lang="ja-JP" altLang="en-US" dirty="0" smtClean="0"/>
              <a:t>なり，目標</a:t>
            </a:r>
            <a:r>
              <a:rPr lang="ja-JP" altLang="en-US" dirty="0"/>
              <a:t>関節角度に位置決め可能で</a:t>
            </a:r>
            <a:r>
              <a:rPr lang="ja-JP" altLang="en-US" dirty="0" smtClean="0"/>
              <a:t>ある．</a:t>
            </a:r>
            <a:endParaRPr lang="ja-JP" altLang="en-US" dirty="0"/>
          </a:p>
          <a:p>
            <a:r>
              <a:rPr lang="ja-JP" altLang="en-US" dirty="0"/>
              <a:t>誤差の</a:t>
            </a:r>
            <a:r>
              <a:rPr lang="en-US" altLang="ja-JP" dirty="0"/>
              <a:t>2</a:t>
            </a:r>
            <a:r>
              <a:rPr lang="ja-JP" altLang="en-US" dirty="0"/>
              <a:t>乗に比例するトルクを与えた</a:t>
            </a:r>
            <a:r>
              <a:rPr lang="ja-JP" altLang="en-US" dirty="0" smtClean="0"/>
              <a:t>場合を，</a:t>
            </a:r>
            <a:r>
              <a:rPr lang="ja-JP" altLang="en-US" dirty="0"/>
              <a:t>右図</a:t>
            </a:r>
            <a:r>
              <a:rPr lang="ja-JP" altLang="en-US" dirty="0" smtClean="0"/>
              <a:t>のような</a:t>
            </a:r>
            <a:r>
              <a:rPr lang="ja-JP" altLang="en-US" dirty="0"/>
              <a:t>ポテンシャル形状となり</a:t>
            </a:r>
            <a:r>
              <a:rPr lang="ja-JP" altLang="en-US" dirty="0" smtClean="0"/>
              <a:t>，関節</a:t>
            </a:r>
            <a:r>
              <a:rPr lang="ja-JP" altLang="en-US" dirty="0"/>
              <a:t>角度</a:t>
            </a:r>
            <a:r>
              <a:rPr lang="ja-JP" altLang="en-US" dirty="0" smtClean="0"/>
              <a:t>は目標値</a:t>
            </a:r>
            <a:r>
              <a:rPr lang="ja-JP" altLang="en-US" dirty="0"/>
              <a:t>からどんどん離れてしまう．</a:t>
            </a:r>
          </a:p>
          <a:p>
            <a:endParaRPr lang="ja-JP" altLang="en-US"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4005064"/>
            <a:ext cx="6167702" cy="2751061"/>
          </a:xfrm>
          <a:prstGeom prst="rect">
            <a:avLst/>
          </a:prstGeom>
        </p:spPr>
      </p:pic>
    </p:spTree>
    <p:extLst>
      <p:ext uri="{BB962C8B-B14F-4D97-AF65-F5344CB8AC3E}">
        <p14:creationId xmlns:p14="http://schemas.microsoft.com/office/powerpoint/2010/main" val="3720111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075240" cy="708688"/>
          </a:xfrm>
        </p:spPr>
        <p:txBody>
          <a:bodyPr/>
          <a:lstStyle/>
          <a:p>
            <a:r>
              <a:rPr kumimoji="1" lang="en-US" altLang="ja-JP" dirty="0" smtClean="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11.1  </a:t>
            </a:r>
            <a:r>
              <a:rPr kumimoji="1" lang="ja-JP" altLang="en-US" dirty="0" smtClean="0"/>
              <a:t>人工ポテンシャル法</a:t>
            </a:r>
            <a:endParaRPr kumimoji="1" lang="en-US" altLang="ja-JP" dirty="0" smtClean="0"/>
          </a:p>
          <a:p>
            <a:r>
              <a:rPr lang="en-US" altLang="ja-JP" dirty="0" smtClean="0"/>
              <a:t>11.2  </a:t>
            </a:r>
            <a:r>
              <a:rPr lang="ja-JP" altLang="en-US" dirty="0" smtClean="0"/>
              <a:t>作業座標系制御における障害物回避</a:t>
            </a:r>
            <a:endParaRPr lang="en-US" altLang="ja-JP" dirty="0" smtClean="0"/>
          </a:p>
        </p:txBody>
      </p:sp>
      <p:sp>
        <p:nvSpPr>
          <p:cNvPr id="4" name="正方形/長方形 3"/>
          <p:cNvSpPr/>
          <p:nvPr/>
        </p:nvSpPr>
        <p:spPr>
          <a:xfrm>
            <a:off x="457200" y="2420888"/>
            <a:ext cx="6275040"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00591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12347</TotalTime>
  <Words>891</Words>
  <Application>Microsoft Office PowerPoint</Application>
  <PresentationFormat>画面に合わせる (4:3)</PresentationFormat>
  <Paragraphs>44</Paragraphs>
  <Slides>13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vt:i4>
      </vt:variant>
    </vt:vector>
  </HeadingPairs>
  <TitlesOfParts>
    <vt:vector size="20" baseType="lpstr">
      <vt:lpstr>HGP明朝E</vt:lpstr>
      <vt:lpstr>ＭＳ Ｐゴシック</vt:lpstr>
      <vt:lpstr>Calibri</vt:lpstr>
      <vt:lpstr>Constantia</vt:lpstr>
      <vt:lpstr>Wingdings</vt:lpstr>
      <vt:lpstr>Wingdings 2</vt:lpstr>
      <vt:lpstr>リゾート</vt:lpstr>
      <vt:lpstr>ロボット工学 第11回　人工ポテンシャル法 と移動ロボットへの応用</vt:lpstr>
      <vt:lpstr>Information</vt:lpstr>
      <vt:lpstr>STORY 人工ポテンシャル法と 　　　　　　　　移動ロボットへの応用</vt:lpstr>
      <vt:lpstr>Contents</vt:lpstr>
      <vt:lpstr>11.1.1 はじめに</vt:lpstr>
      <vt:lpstr>11.1.2 ポテンシャルによるPD制御の解説</vt:lpstr>
      <vt:lpstr>PowerPoint プレゼンテーション</vt:lpstr>
      <vt:lpstr>11.1.3 人工ポテンシャル法</vt:lpstr>
      <vt:lpstr>Contents</vt:lpstr>
      <vt:lpstr>11.2.1 マニピュレータの障害物回避</vt:lpstr>
      <vt:lpstr>11.2.2 移動ロボットの位置制御への応用</vt:lpstr>
      <vt:lpstr>章末問題</vt:lpstr>
      <vt:lpstr>第11章のまとめ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人工知能概論 </dc:title>
  <dc:creator>user</dc:creator>
  <cp:lastModifiedBy>BHD2013</cp:lastModifiedBy>
  <cp:revision>238</cp:revision>
  <cp:lastPrinted>2013-10-08T03:26:13Z</cp:lastPrinted>
  <dcterms:created xsi:type="dcterms:W3CDTF">2012-07-12T01:49:14Z</dcterms:created>
  <dcterms:modified xsi:type="dcterms:W3CDTF">2018-02-06T09:56:46Z</dcterms:modified>
</cp:coreProperties>
</file>