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473" r:id="rId2"/>
    <p:sldId id="474" r:id="rId3"/>
    <p:sldId id="408" r:id="rId4"/>
    <p:sldId id="447" r:id="rId5"/>
    <p:sldId id="547" r:id="rId6"/>
    <p:sldId id="555" r:id="rId7"/>
    <p:sldId id="556" r:id="rId8"/>
    <p:sldId id="557" r:id="rId9"/>
    <p:sldId id="558" r:id="rId10"/>
    <p:sldId id="551" r:id="rId11"/>
    <p:sldId id="559" r:id="rId12"/>
    <p:sldId id="560" r:id="rId13"/>
    <p:sldId id="561" r:id="rId14"/>
    <p:sldId id="562" r:id="rId15"/>
    <p:sldId id="563" r:id="rId16"/>
    <p:sldId id="564" r:id="rId17"/>
    <p:sldId id="565" r:id="rId18"/>
    <p:sldId id="531" r:id="rId19"/>
    <p:sldId id="468" r:id="rId20"/>
  </p:sldIdLst>
  <p:sldSz cx="9144000" cy="6858000" type="screen4x3"/>
  <p:notesSz cx="674211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5" autoAdjust="0"/>
    <p:restoredTop sz="94660"/>
  </p:normalViewPr>
  <p:slideViewPr>
    <p:cSldViewPr>
      <p:cViewPr varScale="1">
        <p:scale>
          <a:sx n="58" d="100"/>
          <a:sy n="58" d="100"/>
        </p:scale>
        <p:origin x="132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3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fld id="{3132063F-5B66-4DE5-B723-E7B075FE503A}" type="datetimeFigureOut">
              <a:rPr kumimoji="1" lang="ja-JP" altLang="en-US" smtClean="0"/>
              <a:t>2018/2/6</a:t>
            </a:fld>
            <a:endParaRPr kumimoji="1" lang="ja-JP" altLang="en-US"/>
          </a:p>
        </p:txBody>
      </p:sp>
      <p:sp>
        <p:nvSpPr>
          <p:cNvPr id="4" name="フッター プレースホルダー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fld id="{DFEEBE2F-0215-46CF-AC68-46A001918027}" type="slidenum">
              <a:rPr kumimoji="1" lang="ja-JP" altLang="en-US" smtClean="0"/>
              <a:t>‹#›</a:t>
            </a:fld>
            <a:endParaRPr kumimoji="1" lang="ja-JP" altLang="en-US"/>
          </a:p>
        </p:txBody>
      </p:sp>
    </p:spTree>
    <p:extLst>
      <p:ext uri="{BB962C8B-B14F-4D97-AF65-F5344CB8AC3E}">
        <p14:creationId xmlns:p14="http://schemas.microsoft.com/office/powerpoint/2010/main" val="1915517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397290CC-E165-4975-A2DF-AB660994BD7B}" type="datetimeFigureOut">
              <a:rPr kumimoji="1" lang="ja-JP" altLang="en-US" smtClean="0"/>
              <a:t>2018/2/6</a:t>
            </a:fld>
            <a:endParaRPr kumimoji="1" lang="ja-JP" altLang="en-US"/>
          </a:p>
        </p:txBody>
      </p:sp>
      <p:sp>
        <p:nvSpPr>
          <p:cNvPr id="4" name="スライド イメージ プレースホルダー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A363144C-85AE-4336-A6C0-89584B52731E}" type="slidenum">
              <a:rPr kumimoji="1" lang="ja-JP" altLang="en-US" smtClean="0"/>
              <a:t>‹#›</a:t>
            </a:fld>
            <a:endParaRPr kumimoji="1" lang="ja-JP" altLang="en-US"/>
          </a:p>
        </p:txBody>
      </p:sp>
    </p:spTree>
    <p:extLst>
      <p:ext uri="{BB962C8B-B14F-4D97-AF65-F5344CB8AC3E}">
        <p14:creationId xmlns:p14="http://schemas.microsoft.com/office/powerpoint/2010/main" val="14968998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30" name="Date Placeholder 29"/>
          <p:cNvSpPr>
            <a:spLocks noGrp="1"/>
          </p:cNvSpPr>
          <p:nvPr>
            <p:ph type="dt" sz="half" idx="10"/>
          </p:nvPr>
        </p:nvSpPr>
        <p:spPr/>
        <p:txBody>
          <a:bodyPr/>
          <a:lstStyle/>
          <a:p>
            <a:fld id="{E90ED720-0104-4369-84BC-D37694168613}" type="datetimeFigureOut">
              <a:rPr kumimoji="1" lang="ja-JP" altLang="en-US" smtClean="0"/>
              <a:t>2018/2/6</a:t>
            </a:fld>
            <a:endParaRPr kumimoji="1" lang="ja-JP" altLang="en-US"/>
          </a:p>
        </p:txBody>
      </p:sp>
      <p:sp>
        <p:nvSpPr>
          <p:cNvPr id="19" name="Footer Placeholder 18"/>
          <p:cNvSpPr>
            <a:spLocks noGrp="1"/>
          </p:cNvSpPr>
          <p:nvPr>
            <p:ph type="ftr" sz="quarter" idx="11"/>
          </p:nvPr>
        </p:nvSpPr>
        <p:spPr/>
        <p:txBody>
          <a:bodyPr/>
          <a:lstStyle/>
          <a:p>
            <a:endParaRPr kumimoji="1" lang="ja-JP" altLang="en-US"/>
          </a:p>
        </p:txBody>
      </p:sp>
      <p:sp>
        <p:nvSpPr>
          <p:cNvPr id="27" name="Slide Number Placeholder 2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smtClean="0"/>
              <a:t>マスター タイトルの書式設定</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ja-JP" altLang="en-US" smtClean="0"/>
              <a:t>マスター タイトルの書式設定</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smtClean="0"/>
              <a:t>マスター タイトルの書式設定</a:t>
            </a:r>
            <a:endParaRPr kumimoji="0" lang="en-US"/>
          </a:p>
        </p:txBody>
      </p:sp>
      <p:sp>
        <p:nvSpPr>
          <p:cNvPr id="3" name="Content Placeholder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ja-JP" altLang="en-US" smtClean="0"/>
              <a:t>マスター タイトルの書式設定</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2018/2/6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ja-JP" altLang="en-US" smtClean="0"/>
              <a:t>マスター タイトルの書式設定</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t>2018/2/6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3" name="Date Placeholder 2"/>
          <p:cNvSpPr>
            <a:spLocks noGrp="1"/>
          </p:cNvSpPr>
          <p:nvPr>
            <p:ph type="dt" sz="half" idx="10"/>
          </p:nvPr>
        </p:nvSpPr>
        <p:spPr/>
        <p:txBody>
          <a:bodyPr/>
          <a:lstStyle/>
          <a:p>
            <a:fld id="{E90ED720-0104-4369-84BC-D37694168613}" type="datetimeFigureOut">
              <a:rPr kumimoji="1" lang="ja-JP" altLang="en-US" smtClean="0"/>
              <a:t>2018/2/6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D720-0104-4369-84BC-D37694168613}" type="datetimeFigureOut">
              <a:rPr kumimoji="1" lang="ja-JP" altLang="en-US" smtClean="0"/>
              <a:t>2018/2/6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smtClean="0"/>
              <a:t>マスター テキストの書式設定</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2018/2/6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smtClean="0"/>
              <a:t>マスター タイトルの書式設定</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2018/2/6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077200" y="6356350"/>
            <a:ext cx="609600" cy="365125"/>
          </a:xfrm>
        </p:spPr>
        <p:txBody>
          <a:bodyPr/>
          <a:lstStyle/>
          <a:p>
            <a:fld id="{D2D8002D-B5B0-4BAC-B1F6-782DDCCE6D9C}" type="slidenum">
              <a:rPr kumimoji="1" lang="ja-JP" altLang="en-US" smtClean="0"/>
              <a:t>‹#›</a:t>
            </a:fld>
            <a:endParaRPr kumimoji="1" lang="ja-JP"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smtClean="0"/>
              <a:t>アイコンをクリックして図を追加</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smtClean="0"/>
              <a:t>マスター タイトルの書式設定</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90ED720-0104-4369-84BC-D37694168613}" type="datetimeFigureOut">
              <a:rPr kumimoji="1" lang="ja-JP" altLang="en-US" smtClean="0"/>
              <a:t>2018/2/6</a:t>
            </a:fld>
            <a:endParaRPr kumimoji="1" lang="ja-JP"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D8002D-B5B0-4BAC-B1F6-782DDCCE6D9C}" type="slidenum">
              <a:rPr kumimoji="1" lang="ja-JP" altLang="en-US" smtClean="0"/>
              <a:t>‹#›</a:t>
            </a:fld>
            <a:endParaRPr kumimoji="1" lang="ja-JP"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mazon.co.jp/gp/product/4061538233/ref=as_li_ss_tl?ie=UTF8&amp;camp=247&amp;creative=7399&amp;creativeASIN=4061538233&amp;linkCode=as2&amp;tag=tanichustudio-22"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1887971"/>
            <a:ext cx="7851648" cy="1828800"/>
          </a:xfrm>
        </p:spPr>
        <p:txBody>
          <a:bodyPr>
            <a:normAutofit/>
          </a:bodyPr>
          <a:lstStyle/>
          <a:p>
            <a:r>
              <a:rPr lang="ja-JP" altLang="en-US" dirty="0" smtClean="0"/>
              <a:t>ロボット工学</a:t>
            </a:r>
            <a:r>
              <a:rPr lang="en-US" altLang="ja-JP" dirty="0" smtClean="0"/>
              <a:t/>
            </a:r>
            <a:br>
              <a:rPr lang="en-US" altLang="ja-JP" dirty="0" smtClean="0"/>
            </a:br>
            <a:r>
              <a:rPr lang="ja-JP" altLang="en-US" sz="2400" dirty="0" smtClean="0"/>
              <a:t>第</a:t>
            </a:r>
            <a:r>
              <a:rPr lang="en-US" altLang="ja-JP" sz="2400" dirty="0" smtClean="0"/>
              <a:t>12</a:t>
            </a:r>
            <a:r>
              <a:rPr lang="ja-JP" altLang="en-US" sz="2400" dirty="0" smtClean="0"/>
              <a:t>回　解析力学の基礎</a:t>
            </a:r>
            <a:endParaRPr kumimoji="1" lang="ja-JP" altLang="en-US" sz="2400" dirty="0"/>
          </a:p>
        </p:txBody>
      </p:sp>
      <p:sp>
        <p:nvSpPr>
          <p:cNvPr id="3" name="サブタイトル 2"/>
          <p:cNvSpPr>
            <a:spLocks noGrp="1"/>
          </p:cNvSpPr>
          <p:nvPr>
            <p:ph type="subTitle" idx="1"/>
          </p:nvPr>
        </p:nvSpPr>
        <p:spPr>
          <a:xfrm>
            <a:off x="755576" y="3843442"/>
            <a:ext cx="7854696" cy="1752600"/>
          </a:xfrm>
        </p:spPr>
        <p:txBody>
          <a:bodyPr/>
          <a:lstStyle/>
          <a:p>
            <a:r>
              <a:rPr lang="ja-JP" altLang="en-US" dirty="0" smtClean="0"/>
              <a:t>福岡工業大学 工学部 知能機械工学科</a:t>
            </a:r>
            <a:endParaRPr lang="en-US" altLang="ja-JP" dirty="0" smtClean="0"/>
          </a:p>
          <a:p>
            <a:r>
              <a:rPr kumimoji="1" lang="ja-JP" altLang="en-US" dirty="0" smtClean="0"/>
              <a:t>木野　仁</a:t>
            </a:r>
            <a:endParaRPr kumimoji="1" lang="ja-JP" altLang="en-US" dirty="0"/>
          </a:p>
        </p:txBody>
      </p:sp>
      <p:pic>
        <p:nvPicPr>
          <p:cNvPr id="4" name="Picture 1" descr="C:\Users\user\Dropbox\8_lecture\13講義\人工知能概論\ホイールダック２号\ペンロボ背景透明.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2971" y="0"/>
            <a:ext cx="1981196" cy="1981895"/>
          </a:xfrm>
          <a:prstGeom prst="rect">
            <a:avLst/>
          </a:prstGeom>
          <a:noFill/>
          <a:extLst>
            <a:ext uri="{909E8E84-426E-40DD-AFC4-6F175D3DCCD1}">
              <a14:hiddenFill xmlns:a14="http://schemas.microsoft.com/office/drawing/2010/main">
                <a:solidFill>
                  <a:srgbClr val="FFFFFF"/>
                </a:solidFill>
              </a14:hiddenFill>
            </a:ext>
          </a:extLst>
        </p:spPr>
      </p:pic>
      <p:sp>
        <p:nvSpPr>
          <p:cNvPr id="5" name="コンテンツ プレースホルダー 4"/>
          <p:cNvSpPr txBox="1">
            <a:spLocks/>
          </p:cNvSpPr>
          <p:nvPr/>
        </p:nvSpPr>
        <p:spPr>
          <a:xfrm>
            <a:off x="204073" y="5061947"/>
            <a:ext cx="8939927" cy="1872208"/>
          </a:xfrm>
          <a:prstGeom prst="rect">
            <a:avLst/>
          </a:prstGeom>
        </p:spPr>
        <p:txBody>
          <a:bodyPr>
            <a:normAutofit fontScale="70000" lnSpcReduction="20000"/>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a:buFont typeface="Wingdings" panose="05000000000000000000" pitchFamily="2" charset="2"/>
              <a:buChar char="l"/>
            </a:pPr>
            <a:r>
              <a:rPr lang="ja-JP" altLang="en-US" dirty="0">
                <a:solidFill>
                  <a:schemeClr val="bg1"/>
                </a:solidFill>
              </a:rPr>
              <a:t>本サイトで提供されるコンテンツの著作権は，木野仁，谷口忠大，峰岸桃，（株）講談社にある．</a:t>
            </a:r>
          </a:p>
          <a:p>
            <a:pPr>
              <a:buFont typeface="Wingdings" panose="05000000000000000000" pitchFamily="2" charset="2"/>
              <a:buChar char="l"/>
            </a:pPr>
            <a:r>
              <a:rPr lang="ja-JP" altLang="en-US" dirty="0">
                <a:solidFill>
                  <a:schemeClr val="bg1"/>
                </a:solidFill>
              </a:rPr>
              <a:t>非営利目的に限り，ファイルのダウンロード，印刷，複製，大量の印刷を自由に行ってよい．</a:t>
            </a:r>
          </a:p>
          <a:p>
            <a:pPr>
              <a:buFont typeface="Wingdings" panose="05000000000000000000" pitchFamily="2" charset="2"/>
              <a:buChar char="l"/>
            </a:pPr>
            <a:r>
              <a:rPr lang="ja-JP" altLang="en-US" dirty="0">
                <a:solidFill>
                  <a:schemeClr val="bg1"/>
                </a:solidFill>
              </a:rPr>
              <a:t>講義や勉強会などで配布し，利用していただくのも大歓迎である</a:t>
            </a:r>
            <a:r>
              <a:rPr lang="ja-JP" altLang="en-US" dirty="0" smtClean="0">
                <a:solidFill>
                  <a:schemeClr val="bg1"/>
                </a:solidFill>
              </a:rPr>
              <a:t>．ただし</a:t>
            </a:r>
            <a:r>
              <a:rPr lang="ja-JP" altLang="en-US" dirty="0">
                <a:solidFill>
                  <a:schemeClr val="bg1"/>
                </a:solidFill>
              </a:rPr>
              <a:t>，そうして作ったものを無断で販売することを禁止する．</a:t>
            </a:r>
          </a:p>
          <a:p>
            <a:pPr>
              <a:buFont typeface="Wingdings" panose="05000000000000000000" pitchFamily="2" charset="2"/>
              <a:buChar char="l"/>
            </a:pPr>
            <a:r>
              <a:rPr lang="ja-JP" altLang="en-US" dirty="0" smtClean="0">
                <a:solidFill>
                  <a:schemeClr val="bg1"/>
                </a:solidFill>
              </a:rPr>
              <a:t>つね</a:t>
            </a:r>
            <a:r>
              <a:rPr lang="ja-JP" altLang="en-US" dirty="0">
                <a:solidFill>
                  <a:schemeClr val="bg1"/>
                </a:solidFill>
              </a:rPr>
              <a:t>に最新版を配布したいので，ファイルのネット上での再配布も禁止する．</a:t>
            </a:r>
          </a:p>
          <a:p>
            <a:pPr marL="0" indent="0">
              <a:buNone/>
            </a:pPr>
            <a:endParaRPr lang="ja-JP" altLang="en-US" dirty="0"/>
          </a:p>
        </p:txBody>
      </p:sp>
      <p:pic>
        <p:nvPicPr>
          <p:cNvPr id="7" name="図 6"/>
          <p:cNvPicPr>
            <a:picLocks noChangeAspect="1"/>
          </p:cNvPicPr>
          <p:nvPr/>
        </p:nvPicPr>
        <p:blipFill>
          <a:blip r:embed="rId3"/>
          <a:stretch>
            <a:fillRect/>
          </a:stretch>
        </p:blipFill>
        <p:spPr>
          <a:xfrm>
            <a:off x="214548" y="260648"/>
            <a:ext cx="2351703" cy="2654735"/>
          </a:xfrm>
          <a:prstGeom prst="rect">
            <a:avLst/>
          </a:prstGeom>
        </p:spPr>
      </p:pic>
    </p:spTree>
    <p:extLst>
      <p:ext uri="{BB962C8B-B14F-4D97-AF65-F5344CB8AC3E}">
        <p14:creationId xmlns:p14="http://schemas.microsoft.com/office/powerpoint/2010/main" val="1999639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3904" y="387847"/>
            <a:ext cx="8730096" cy="1143000"/>
          </a:xfrm>
          <a:solidFill>
            <a:schemeClr val="bg1"/>
          </a:solidFill>
        </p:spPr>
        <p:txBody>
          <a:bodyPr>
            <a:noAutofit/>
          </a:bodyPr>
          <a:lstStyle/>
          <a:p>
            <a:r>
              <a:rPr kumimoji="1" lang="en-US" altLang="ja-JP" sz="4000" dirty="0" smtClean="0"/>
              <a:t>12.2.1 </a:t>
            </a:r>
            <a:r>
              <a:rPr kumimoji="1" lang="ja-JP" altLang="en-US" sz="4000" dirty="0" smtClean="0"/>
              <a:t>ニュートンオイラー法と</a:t>
            </a:r>
            <a:r>
              <a:rPr kumimoji="1" lang="en-US" altLang="ja-JP" sz="4000" dirty="0" smtClean="0"/>
              <a:t/>
            </a:r>
            <a:br>
              <a:rPr kumimoji="1" lang="en-US" altLang="ja-JP" sz="4000" dirty="0" smtClean="0"/>
            </a:br>
            <a:r>
              <a:rPr kumimoji="1" lang="ja-JP" altLang="en-US" sz="4000" dirty="0" smtClean="0"/>
              <a:t>　　　　　　　　　　　　　　　ラグランジュ法</a:t>
            </a:r>
            <a:endParaRPr kumimoji="1" lang="ja-JP" altLang="en-US" sz="3600" dirty="0"/>
          </a:p>
        </p:txBody>
      </p:sp>
      <p:sp>
        <p:nvSpPr>
          <p:cNvPr id="4" name="コンテンツ プレースホルダー 3"/>
          <p:cNvSpPr>
            <a:spLocks noGrp="1"/>
          </p:cNvSpPr>
          <p:nvPr>
            <p:ph idx="1"/>
          </p:nvPr>
        </p:nvSpPr>
        <p:spPr>
          <a:xfrm>
            <a:off x="413904" y="1844824"/>
            <a:ext cx="8477209" cy="4389120"/>
          </a:xfrm>
        </p:spPr>
        <p:txBody>
          <a:bodyPr>
            <a:normAutofit fontScale="92500"/>
          </a:bodyPr>
          <a:lstStyle/>
          <a:p>
            <a:r>
              <a:rPr lang="ja-JP" altLang="en-US" dirty="0"/>
              <a:t>マニピュレータのような多リンク構造体の運動方程式を求める代表的な</a:t>
            </a:r>
            <a:r>
              <a:rPr lang="ja-JP" altLang="en-US" dirty="0" smtClean="0"/>
              <a:t>手法</a:t>
            </a:r>
            <a:r>
              <a:rPr lang="ja-JP" altLang="en-US" dirty="0"/>
              <a:t>には，</a:t>
            </a:r>
            <a:r>
              <a:rPr lang="ja-JP" altLang="en-US" dirty="0">
                <a:solidFill>
                  <a:srgbClr val="0070C0"/>
                </a:solidFill>
              </a:rPr>
              <a:t>ニュートン・オイラー法</a:t>
            </a:r>
            <a:r>
              <a:rPr lang="ja-JP" altLang="en-US" dirty="0"/>
              <a:t>と</a:t>
            </a:r>
            <a:r>
              <a:rPr lang="ja-JP" altLang="en-US" dirty="0">
                <a:solidFill>
                  <a:srgbClr val="FF0000"/>
                </a:solidFill>
              </a:rPr>
              <a:t>ラグランジュ法</a:t>
            </a:r>
            <a:r>
              <a:rPr lang="ja-JP" altLang="en-US" dirty="0"/>
              <a:t>がある．</a:t>
            </a:r>
          </a:p>
          <a:p>
            <a:r>
              <a:rPr lang="ja-JP" altLang="en-US" dirty="0" smtClean="0"/>
              <a:t>ニュートン</a:t>
            </a:r>
            <a:r>
              <a:rPr lang="ja-JP" altLang="en-US" dirty="0"/>
              <a:t>・オイラー法は，各リンクに作用する力とトルクを計算していく方法</a:t>
            </a:r>
            <a:r>
              <a:rPr lang="ja-JP" altLang="en-US" dirty="0" smtClean="0"/>
              <a:t>であり</a:t>
            </a:r>
            <a:r>
              <a:rPr lang="ja-JP" altLang="en-US" dirty="0"/>
              <a:t>，ラグランジュ法はエネルギーに基づき導出する方法である．</a:t>
            </a:r>
          </a:p>
          <a:p>
            <a:r>
              <a:rPr lang="ja-JP" altLang="en-US" dirty="0" smtClean="0"/>
              <a:t>ラグランジュ法</a:t>
            </a:r>
            <a:r>
              <a:rPr lang="ja-JP" altLang="en-US" dirty="0"/>
              <a:t>はロボットの運動方程式のみならず，複雑な機械システムや電気系と機械系が複合するシステムなどにも適用できる非常に有用な方法である．</a:t>
            </a:r>
            <a:endParaRPr lang="en-US" altLang="ja-JP" dirty="0" smtClean="0"/>
          </a:p>
        </p:txBody>
      </p:sp>
    </p:spTree>
    <p:extLst>
      <p:ext uri="{BB962C8B-B14F-4D97-AF65-F5344CB8AC3E}">
        <p14:creationId xmlns:p14="http://schemas.microsoft.com/office/powerpoint/2010/main" val="3399748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8285" y="1268760"/>
            <a:ext cx="9054640" cy="576064"/>
          </a:xfrm>
          <a:solidFill>
            <a:schemeClr val="bg1"/>
          </a:solidFill>
        </p:spPr>
        <p:txBody>
          <a:bodyPr>
            <a:noAutofit/>
          </a:bodyPr>
          <a:lstStyle/>
          <a:p>
            <a:r>
              <a:rPr kumimoji="1" lang="en-US" altLang="ja-JP" sz="4000" dirty="0" smtClean="0"/>
              <a:t>12.2.2 </a:t>
            </a:r>
            <a:r>
              <a:rPr lang="ja-JP" altLang="en-US" sz="4000" dirty="0" smtClean="0"/>
              <a:t>一般化</a:t>
            </a:r>
            <a:r>
              <a:rPr lang="ja-JP" altLang="en-US" sz="4000" dirty="0"/>
              <a:t>座標・一般化</a:t>
            </a:r>
            <a:r>
              <a:rPr lang="ja-JP" altLang="en-US" sz="4000" dirty="0" smtClean="0"/>
              <a:t>速度</a:t>
            </a:r>
            <a:r>
              <a:rPr lang="en-US" altLang="ja-JP" sz="4000" dirty="0" smtClean="0"/>
              <a:t/>
            </a:r>
            <a:br>
              <a:rPr lang="en-US" altLang="ja-JP" sz="4000" dirty="0" smtClean="0"/>
            </a:br>
            <a:r>
              <a:rPr lang="ja-JP" altLang="en-US" sz="4000" dirty="0" smtClean="0"/>
              <a:t>　　　　・</a:t>
            </a:r>
            <a:r>
              <a:rPr lang="ja-JP" altLang="en-US" sz="4000" dirty="0"/>
              <a:t>一般化力</a:t>
            </a:r>
            <a:endParaRPr kumimoji="1" lang="ja-JP" altLang="en-US" sz="3600" dirty="0"/>
          </a:p>
        </p:txBody>
      </p:sp>
      <p:sp>
        <p:nvSpPr>
          <p:cNvPr id="4" name="コンテンツ プレースホルダー 3"/>
          <p:cNvSpPr>
            <a:spLocks noGrp="1"/>
          </p:cNvSpPr>
          <p:nvPr>
            <p:ph idx="1"/>
          </p:nvPr>
        </p:nvSpPr>
        <p:spPr>
          <a:xfrm>
            <a:off x="388285" y="1844824"/>
            <a:ext cx="8477209" cy="4389120"/>
          </a:xfrm>
        </p:spPr>
        <p:txBody>
          <a:bodyPr>
            <a:normAutofit fontScale="92500"/>
          </a:bodyPr>
          <a:lstStyle/>
          <a:p>
            <a:r>
              <a:rPr lang="ja-JP" altLang="en-US" dirty="0"/>
              <a:t>このシステムの運動</a:t>
            </a:r>
            <a:r>
              <a:rPr lang="ja-JP" altLang="en-US" dirty="0" smtClean="0"/>
              <a:t>の変位を考える．この</a:t>
            </a:r>
            <a:r>
              <a:rPr lang="ja-JP" altLang="en-US" dirty="0"/>
              <a:t>変位は回転だけでも，並進だけでもよいし，回転と並進が複合していてもよい．このような変位による座標系を一般化座標と呼ぶ．</a:t>
            </a:r>
          </a:p>
          <a:p>
            <a:r>
              <a:rPr lang="ja-JP" altLang="en-US" dirty="0" smtClean="0"/>
              <a:t>一般化</a:t>
            </a:r>
            <a:r>
              <a:rPr lang="ja-JP" altLang="en-US" dirty="0"/>
              <a:t>座標を時間微分したものを一般化速度と呼ぶ</a:t>
            </a:r>
            <a:r>
              <a:rPr lang="ja-JP" altLang="en-US" dirty="0" smtClean="0"/>
              <a:t>．力</a:t>
            </a:r>
            <a:r>
              <a:rPr lang="ja-JP" altLang="en-US" dirty="0"/>
              <a:t>やトルクに相当</a:t>
            </a:r>
            <a:r>
              <a:rPr lang="ja-JP" altLang="en-US" dirty="0" smtClean="0"/>
              <a:t>するものを一般化力</a:t>
            </a:r>
            <a:r>
              <a:rPr lang="ja-JP" altLang="en-US" dirty="0"/>
              <a:t>と呼ぶ</a:t>
            </a:r>
            <a:r>
              <a:rPr lang="ja-JP" altLang="en-US" dirty="0" smtClean="0"/>
              <a:t>．</a:t>
            </a:r>
            <a:endParaRPr lang="ja-JP" altLang="en-US" dirty="0"/>
          </a:p>
          <a:p>
            <a:r>
              <a:rPr lang="ja-JP" altLang="en-US" dirty="0"/>
              <a:t>この一般化力は一般化座標が並進の場合には力となり，回転の場合にはトルクとなる．</a:t>
            </a:r>
          </a:p>
          <a:p>
            <a:r>
              <a:rPr lang="ja-JP" altLang="en-US" dirty="0" smtClean="0"/>
              <a:t>一般化</a:t>
            </a:r>
            <a:r>
              <a:rPr lang="ja-JP" altLang="en-US" dirty="0"/>
              <a:t>座標・一般化速度・一般化力の概念を用いることで，運動の種類（</a:t>
            </a:r>
            <a:r>
              <a:rPr lang="ja-JP" altLang="en-US" dirty="0" smtClean="0"/>
              <a:t>並進と回転）</a:t>
            </a:r>
            <a:r>
              <a:rPr lang="ja-JP" altLang="en-US" dirty="0"/>
              <a:t>を分類せずに</a:t>
            </a:r>
            <a:r>
              <a:rPr lang="ja-JP" altLang="en-US" dirty="0" smtClean="0"/>
              <a:t>，同時に解析</a:t>
            </a:r>
            <a:r>
              <a:rPr lang="ja-JP" altLang="en-US" dirty="0"/>
              <a:t>を行うことが可能</a:t>
            </a:r>
            <a:r>
              <a:rPr lang="ja-JP" altLang="en-US" dirty="0" smtClean="0"/>
              <a:t>となる．</a:t>
            </a:r>
            <a:endParaRPr lang="ja-JP" altLang="en-US" dirty="0"/>
          </a:p>
        </p:txBody>
      </p:sp>
    </p:spTree>
    <p:extLst>
      <p:ext uri="{BB962C8B-B14F-4D97-AF65-F5344CB8AC3E}">
        <p14:creationId xmlns:p14="http://schemas.microsoft.com/office/powerpoint/2010/main" val="2504455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5270" y="261583"/>
            <a:ext cx="7902512" cy="607153"/>
          </a:xfrm>
          <a:solidFill>
            <a:schemeClr val="bg1"/>
          </a:solidFill>
        </p:spPr>
        <p:txBody>
          <a:bodyPr>
            <a:noAutofit/>
          </a:bodyPr>
          <a:lstStyle/>
          <a:p>
            <a:r>
              <a:rPr kumimoji="1" lang="en-US" altLang="ja-JP" sz="4400" dirty="0" smtClean="0"/>
              <a:t>12.2.3 </a:t>
            </a:r>
            <a:r>
              <a:rPr kumimoji="1" lang="ja-JP" altLang="en-US" sz="4400" dirty="0" smtClean="0"/>
              <a:t>ラグランジュの運動方程式</a:t>
            </a:r>
            <a:endParaRPr kumimoji="1" lang="ja-JP" altLang="en-US" sz="4400" dirty="0"/>
          </a:p>
        </p:txBody>
      </p:sp>
      <p:sp>
        <p:nvSpPr>
          <p:cNvPr id="4" name="コンテンツ プレースホルダー 3"/>
          <p:cNvSpPr>
            <a:spLocks noGrp="1"/>
          </p:cNvSpPr>
          <p:nvPr>
            <p:ph idx="1"/>
          </p:nvPr>
        </p:nvSpPr>
        <p:spPr>
          <a:xfrm>
            <a:off x="391133" y="947123"/>
            <a:ext cx="8477209" cy="4389120"/>
          </a:xfrm>
        </p:spPr>
        <p:txBody>
          <a:bodyPr>
            <a:normAutofit fontScale="92500"/>
          </a:bodyPr>
          <a:lstStyle/>
          <a:p>
            <a:r>
              <a:rPr lang="ja-JP" altLang="en-US" dirty="0"/>
              <a:t>運動方程式を導出したい対象システムの運動エネルギーの総和を</a:t>
            </a:r>
            <a:r>
              <a:rPr lang="en-US" altLang="ja-JP" i="1" dirty="0"/>
              <a:t>K</a:t>
            </a:r>
            <a:r>
              <a:rPr lang="en-US" altLang="ja-JP" dirty="0"/>
              <a:t> </a:t>
            </a:r>
            <a:r>
              <a:rPr lang="ja-JP" altLang="en-US" dirty="0"/>
              <a:t>とし，ポテンシャルエネルギーの総和を</a:t>
            </a:r>
            <a:r>
              <a:rPr lang="en-US" altLang="ja-JP" i="1" dirty="0"/>
              <a:t>P</a:t>
            </a:r>
            <a:r>
              <a:rPr lang="en-US" altLang="ja-JP" dirty="0"/>
              <a:t> </a:t>
            </a:r>
            <a:r>
              <a:rPr lang="ja-JP" altLang="en-US" dirty="0"/>
              <a:t>とする．このとき，ラグランジュ</a:t>
            </a:r>
            <a:r>
              <a:rPr lang="ja-JP" altLang="en-US" dirty="0" smtClean="0"/>
              <a:t>関数と</a:t>
            </a:r>
            <a:r>
              <a:rPr lang="ja-JP" altLang="en-US" dirty="0"/>
              <a:t>呼ばれる関数</a:t>
            </a:r>
            <a:r>
              <a:rPr lang="en-US" altLang="ja-JP" i="1" dirty="0"/>
              <a:t>L</a:t>
            </a:r>
            <a:r>
              <a:rPr lang="ja-JP" altLang="en-US" dirty="0"/>
              <a:t>を以下で定義する．</a:t>
            </a:r>
          </a:p>
          <a:p>
            <a:pPr marL="0" indent="0">
              <a:buNone/>
            </a:pPr>
            <a:endParaRPr lang="en-US" altLang="ja-JP" dirty="0" smtClean="0"/>
          </a:p>
          <a:p>
            <a:pPr marL="0" indent="0">
              <a:buNone/>
            </a:pPr>
            <a:endParaRPr lang="ja-JP" altLang="en-US" dirty="0"/>
          </a:p>
          <a:p>
            <a:r>
              <a:rPr lang="ja-JP" altLang="en-US" dirty="0" smtClean="0"/>
              <a:t>ここ</a:t>
            </a:r>
            <a:r>
              <a:rPr lang="ja-JP" altLang="en-US" dirty="0"/>
              <a:t>でラグランジュ関数</a:t>
            </a:r>
            <a:r>
              <a:rPr lang="en-US" altLang="ja-JP" i="1" dirty="0" smtClean="0"/>
              <a:t>L</a:t>
            </a:r>
            <a:r>
              <a:rPr lang="ja-JP" altLang="en-US" dirty="0" smtClean="0"/>
              <a:t>を</a:t>
            </a:r>
            <a:r>
              <a:rPr lang="ja-JP" altLang="en-US" dirty="0"/>
              <a:t>用いて，</a:t>
            </a:r>
            <a:r>
              <a:rPr lang="en-US" altLang="ja-JP" i="1" dirty="0" err="1" smtClean="0"/>
              <a:t>i</a:t>
            </a:r>
            <a:r>
              <a:rPr lang="ja-JP" altLang="en-US" dirty="0" smtClean="0"/>
              <a:t>番目</a:t>
            </a:r>
            <a:r>
              <a:rPr lang="ja-JP" altLang="en-US" dirty="0"/>
              <a:t>の一般化座標</a:t>
            </a:r>
            <a:r>
              <a:rPr lang="en-US" altLang="ja-JP" i="1" dirty="0" smtClean="0"/>
              <a:t>qi</a:t>
            </a:r>
            <a:r>
              <a:rPr lang="ja-JP" altLang="en-US" dirty="0" smtClean="0"/>
              <a:t>に</a:t>
            </a:r>
            <a:r>
              <a:rPr lang="ja-JP" altLang="en-US" dirty="0"/>
              <a:t>対する</a:t>
            </a:r>
            <a:r>
              <a:rPr lang="ja-JP" altLang="en-US" dirty="0" smtClean="0"/>
              <a:t>一般化力</a:t>
            </a:r>
            <a:r>
              <a:rPr lang="en-US" altLang="ja-JP" i="1" dirty="0"/>
              <a:t>Qi</a:t>
            </a:r>
            <a:r>
              <a:rPr lang="en-US" altLang="ja-JP" dirty="0"/>
              <a:t> </a:t>
            </a:r>
            <a:r>
              <a:rPr lang="ja-JP" altLang="en-US" dirty="0"/>
              <a:t>は次式で与えられる．</a:t>
            </a:r>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r>
              <a:rPr lang="ja-JP" altLang="en-US" dirty="0" smtClean="0"/>
              <a:t>上式を</a:t>
            </a:r>
            <a:r>
              <a:rPr lang="ja-JP" altLang="en-US" dirty="0"/>
              <a:t>解くことで，対象システムの運動方程式を得ることができるの</a:t>
            </a:r>
            <a:r>
              <a:rPr lang="ja-JP" altLang="en-US" dirty="0" smtClean="0"/>
              <a:t>である</a:t>
            </a:r>
            <a:r>
              <a:rPr lang="ja-JP" altLang="en-US" dirty="0"/>
              <a:t>．</a:t>
            </a:r>
          </a:p>
          <a:p>
            <a:pPr marL="0" indent="0">
              <a:buNone/>
            </a:pPr>
            <a:endParaRPr lang="ja-JP" altLang="en-US" dirty="0"/>
          </a:p>
        </p:txBody>
      </p:sp>
      <p:pic>
        <p:nvPicPr>
          <p:cNvPr id="5" name="図 4"/>
          <p:cNvPicPr>
            <a:picLocks noChangeAspect="1"/>
          </p:cNvPicPr>
          <p:nvPr/>
        </p:nvPicPr>
        <p:blipFill>
          <a:blip r:embed="rId2"/>
          <a:stretch>
            <a:fillRect/>
          </a:stretch>
        </p:blipFill>
        <p:spPr>
          <a:xfrm>
            <a:off x="3232402" y="2132856"/>
            <a:ext cx="2268248" cy="804862"/>
          </a:xfrm>
          <a:prstGeom prst="rect">
            <a:avLst/>
          </a:prstGeom>
        </p:spPr>
      </p:pic>
      <p:pic>
        <p:nvPicPr>
          <p:cNvPr id="6" name="図 5"/>
          <p:cNvPicPr>
            <a:picLocks noChangeAspect="1"/>
          </p:cNvPicPr>
          <p:nvPr/>
        </p:nvPicPr>
        <p:blipFill>
          <a:blip r:embed="rId3"/>
          <a:stretch>
            <a:fillRect/>
          </a:stretch>
        </p:blipFill>
        <p:spPr>
          <a:xfrm>
            <a:off x="2771800" y="4005064"/>
            <a:ext cx="3774419" cy="1224136"/>
          </a:xfrm>
          <a:prstGeom prst="rect">
            <a:avLst/>
          </a:prstGeom>
        </p:spPr>
      </p:pic>
    </p:spTree>
    <p:extLst>
      <p:ext uri="{BB962C8B-B14F-4D97-AF65-F5344CB8AC3E}">
        <p14:creationId xmlns:p14="http://schemas.microsoft.com/office/powerpoint/2010/main" val="4215389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97748"/>
            <a:ext cx="8229600" cy="1143000"/>
          </a:xfrm>
        </p:spPr>
        <p:txBody>
          <a:bodyPr>
            <a:normAutofit/>
          </a:bodyPr>
          <a:lstStyle/>
          <a:p>
            <a:r>
              <a:rPr kumimoji="1" lang="en-US" altLang="ja-JP" sz="4400" dirty="0" smtClean="0"/>
              <a:t>Contents</a:t>
            </a:r>
            <a:endParaRPr kumimoji="1" lang="ja-JP" altLang="en-US" sz="4400" dirty="0"/>
          </a:p>
        </p:txBody>
      </p:sp>
      <p:sp>
        <p:nvSpPr>
          <p:cNvPr id="3" name="コンテンツ プレースホルダー 2"/>
          <p:cNvSpPr>
            <a:spLocks noGrp="1"/>
          </p:cNvSpPr>
          <p:nvPr>
            <p:ph idx="1"/>
          </p:nvPr>
        </p:nvSpPr>
        <p:spPr/>
        <p:txBody>
          <a:bodyPr/>
          <a:lstStyle/>
          <a:p>
            <a:r>
              <a:rPr kumimoji="1" lang="en-US" altLang="ja-JP" dirty="0" smtClean="0"/>
              <a:t>12.1   </a:t>
            </a:r>
            <a:r>
              <a:rPr kumimoji="1" lang="ja-JP" altLang="en-US" dirty="0" smtClean="0"/>
              <a:t>静力学と動力学</a:t>
            </a:r>
            <a:endParaRPr kumimoji="1" lang="en-US" altLang="ja-JP" dirty="0" smtClean="0"/>
          </a:p>
          <a:p>
            <a:r>
              <a:rPr lang="en-US" altLang="ja-JP" dirty="0" smtClean="0"/>
              <a:t>12.2  </a:t>
            </a:r>
            <a:r>
              <a:rPr lang="ja-JP" altLang="en-US" dirty="0" smtClean="0"/>
              <a:t>ラグランジュ法による運動方程式の導出</a:t>
            </a:r>
            <a:endParaRPr lang="en-US" altLang="ja-JP" dirty="0" smtClean="0"/>
          </a:p>
          <a:p>
            <a:r>
              <a:rPr lang="en-US" altLang="ja-JP" dirty="0" smtClean="0"/>
              <a:t>12.3</a:t>
            </a:r>
            <a:r>
              <a:rPr lang="ja-JP" altLang="en-US" dirty="0" smtClean="0"/>
              <a:t>　運動方程式の計算例</a:t>
            </a:r>
            <a:endParaRPr lang="en-US" altLang="ja-JP" dirty="0" smtClean="0"/>
          </a:p>
        </p:txBody>
      </p:sp>
      <p:sp>
        <p:nvSpPr>
          <p:cNvPr id="4" name="正方形/長方形 3"/>
          <p:cNvSpPr/>
          <p:nvPr/>
        </p:nvSpPr>
        <p:spPr>
          <a:xfrm>
            <a:off x="457200" y="2924944"/>
            <a:ext cx="6563072"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36327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8826" y="867453"/>
            <a:ext cx="8730096" cy="607153"/>
          </a:xfrm>
          <a:solidFill>
            <a:schemeClr val="bg1"/>
          </a:solidFill>
        </p:spPr>
        <p:txBody>
          <a:bodyPr>
            <a:noAutofit/>
          </a:bodyPr>
          <a:lstStyle/>
          <a:p>
            <a:r>
              <a:rPr kumimoji="1" lang="en-US" altLang="ja-JP" sz="4000" dirty="0" smtClean="0"/>
              <a:t>12.3.1 【</a:t>
            </a:r>
            <a:r>
              <a:rPr kumimoji="1" lang="ja-JP" altLang="en-US" sz="4000" dirty="0" smtClean="0"/>
              <a:t>計算例</a:t>
            </a:r>
            <a:r>
              <a:rPr kumimoji="1" lang="en-US" altLang="ja-JP" sz="4000" dirty="0" smtClean="0"/>
              <a:t>1】</a:t>
            </a:r>
            <a:r>
              <a:rPr kumimoji="1" lang="ja-JP" altLang="en-US" sz="4000" dirty="0" smtClean="0"/>
              <a:t>斜面を滑る物体の運動</a:t>
            </a:r>
            <a:endParaRPr kumimoji="1" lang="ja-JP" altLang="en-US" sz="3600" dirty="0"/>
          </a:p>
        </p:txBody>
      </p:sp>
      <p:sp>
        <p:nvSpPr>
          <p:cNvPr id="4" name="コンテンツ プレースホルダー 3"/>
          <p:cNvSpPr>
            <a:spLocks noGrp="1"/>
          </p:cNvSpPr>
          <p:nvPr>
            <p:ph idx="1"/>
          </p:nvPr>
        </p:nvSpPr>
        <p:spPr>
          <a:xfrm>
            <a:off x="415269" y="1700808"/>
            <a:ext cx="8477209" cy="4389120"/>
          </a:xfrm>
        </p:spPr>
        <p:txBody>
          <a:bodyPr>
            <a:normAutofit fontScale="92500"/>
          </a:bodyPr>
          <a:lstStyle/>
          <a:p>
            <a:r>
              <a:rPr lang="ja-JP" altLang="en-US" dirty="0" smtClean="0"/>
              <a:t>物体</a:t>
            </a:r>
            <a:r>
              <a:rPr lang="ja-JP" altLang="en-US" dirty="0"/>
              <a:t>の質量は</a:t>
            </a:r>
            <a:r>
              <a:rPr lang="en-US" altLang="ja-JP" i="1" dirty="0"/>
              <a:t>m</a:t>
            </a:r>
            <a:r>
              <a:rPr lang="ja-JP" altLang="en-US" dirty="0"/>
              <a:t>とし，斜面</a:t>
            </a:r>
            <a:r>
              <a:rPr lang="ja-JP" altLang="en-US" dirty="0" smtClean="0"/>
              <a:t>の角度を</a:t>
            </a:r>
            <a:r>
              <a:rPr lang="en-US" altLang="ja-JP" i="1" dirty="0" smtClean="0"/>
              <a:t>α</a:t>
            </a:r>
            <a:r>
              <a:rPr lang="ja-JP" altLang="en-US" i="1" dirty="0" smtClean="0"/>
              <a:t> </a:t>
            </a:r>
            <a:r>
              <a:rPr lang="ja-JP" altLang="en-US" dirty="0"/>
              <a:t>とする．重力は鉛直下向きに作用し，重力加速度を</a:t>
            </a:r>
            <a:r>
              <a:rPr lang="en-US" altLang="ja-JP" i="1" dirty="0"/>
              <a:t>g </a:t>
            </a:r>
            <a:r>
              <a:rPr lang="ja-JP" altLang="en-US" dirty="0"/>
              <a:t>とする．</a:t>
            </a:r>
            <a:r>
              <a:rPr lang="ja-JP" altLang="en-US" dirty="0" smtClean="0"/>
              <a:t>斜面と</a:t>
            </a:r>
            <a:r>
              <a:rPr lang="ja-JP" altLang="en-US" dirty="0"/>
              <a:t>物体の間は十分に滑らかであり，摩擦を無視できるものとする．このとき，</a:t>
            </a:r>
          </a:p>
          <a:p>
            <a:r>
              <a:rPr lang="ja-JP" altLang="en-US" dirty="0"/>
              <a:t>斜面に平行な座標として</a:t>
            </a:r>
            <a:r>
              <a:rPr lang="en-US" altLang="ja-JP" i="1" dirty="0"/>
              <a:t>x </a:t>
            </a:r>
            <a:r>
              <a:rPr lang="ja-JP" altLang="en-US" dirty="0" err="1"/>
              <a:t>が存</a:t>
            </a:r>
            <a:r>
              <a:rPr lang="ja-JP" altLang="en-US" dirty="0"/>
              <a:t>在し，</a:t>
            </a:r>
            <a:r>
              <a:rPr lang="en-US" altLang="ja-JP" i="1" dirty="0"/>
              <a:t>x</a:t>
            </a:r>
            <a:r>
              <a:rPr lang="en-US" altLang="ja-JP" dirty="0"/>
              <a:t> </a:t>
            </a:r>
            <a:r>
              <a:rPr lang="ja-JP" altLang="en-US" dirty="0"/>
              <a:t>の方向に力</a:t>
            </a:r>
            <a:r>
              <a:rPr lang="en-US" altLang="ja-JP" i="1" dirty="0"/>
              <a:t>f </a:t>
            </a:r>
            <a:r>
              <a:rPr lang="ja-JP" altLang="en-US" dirty="0"/>
              <a:t>が物体に作用する</a:t>
            </a:r>
            <a:r>
              <a:rPr lang="ja-JP" altLang="en-US" dirty="0" smtClean="0"/>
              <a:t>．</a:t>
            </a:r>
            <a:endParaRPr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4077072"/>
            <a:ext cx="3492806" cy="2506289"/>
          </a:xfrm>
          <a:prstGeom prst="rect">
            <a:avLst/>
          </a:prstGeom>
        </p:spPr>
      </p:pic>
    </p:spTree>
    <p:extLst>
      <p:ext uri="{BB962C8B-B14F-4D97-AF65-F5344CB8AC3E}">
        <p14:creationId xmlns:p14="http://schemas.microsoft.com/office/powerpoint/2010/main" val="1495158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3506" y="764704"/>
            <a:ext cx="8730096" cy="607153"/>
          </a:xfrm>
          <a:solidFill>
            <a:schemeClr val="bg1"/>
          </a:solidFill>
        </p:spPr>
        <p:txBody>
          <a:bodyPr>
            <a:noAutofit/>
          </a:bodyPr>
          <a:lstStyle/>
          <a:p>
            <a:r>
              <a:rPr kumimoji="1" lang="en-US" altLang="ja-JP" sz="4000" dirty="0" smtClean="0"/>
              <a:t>12.3.2 【</a:t>
            </a:r>
            <a:r>
              <a:rPr kumimoji="1" lang="ja-JP" altLang="en-US" sz="4000" dirty="0" smtClean="0"/>
              <a:t>計算例</a:t>
            </a:r>
            <a:r>
              <a:rPr lang="en-US" altLang="ja-JP" sz="4000" dirty="0" smtClean="0"/>
              <a:t>2</a:t>
            </a:r>
            <a:r>
              <a:rPr kumimoji="1" lang="en-US" altLang="ja-JP" sz="4000" dirty="0" smtClean="0"/>
              <a:t>】1</a:t>
            </a:r>
            <a:r>
              <a:rPr kumimoji="1" lang="ja-JP" altLang="en-US" sz="4000" dirty="0" smtClean="0"/>
              <a:t>リンク</a:t>
            </a:r>
            <a:r>
              <a:rPr kumimoji="1" lang="en-US" altLang="ja-JP" sz="4000" dirty="0" smtClean="0"/>
              <a:t>1</a:t>
            </a:r>
            <a:r>
              <a:rPr kumimoji="1" lang="ja-JP" altLang="en-US" sz="4000" dirty="0" smtClean="0"/>
              <a:t>関節システム</a:t>
            </a:r>
            <a:endParaRPr kumimoji="1" lang="ja-JP" altLang="en-US" sz="3600" dirty="0"/>
          </a:p>
        </p:txBody>
      </p:sp>
      <p:sp>
        <p:nvSpPr>
          <p:cNvPr id="4" name="コンテンツ プレースホルダー 3"/>
          <p:cNvSpPr>
            <a:spLocks noGrp="1"/>
          </p:cNvSpPr>
          <p:nvPr>
            <p:ph idx="1"/>
          </p:nvPr>
        </p:nvSpPr>
        <p:spPr>
          <a:xfrm>
            <a:off x="415270" y="1530847"/>
            <a:ext cx="8477209" cy="4389120"/>
          </a:xfrm>
        </p:spPr>
        <p:txBody>
          <a:bodyPr>
            <a:normAutofit fontScale="92500"/>
          </a:bodyPr>
          <a:lstStyle/>
          <a:p>
            <a:r>
              <a:rPr lang="ja-JP" altLang="en-US" dirty="0" smtClean="0"/>
              <a:t>回転</a:t>
            </a:r>
            <a:r>
              <a:rPr lang="ja-JP" altLang="en-US" dirty="0"/>
              <a:t>運動のみのシステムとして，簡単なマニピュレータの運動方程式</a:t>
            </a:r>
            <a:r>
              <a:rPr lang="ja-JP" altLang="en-US" dirty="0" smtClean="0"/>
              <a:t>をラグランジュ法</a:t>
            </a:r>
            <a:r>
              <a:rPr lang="ja-JP" altLang="en-US" dirty="0"/>
              <a:t>から求めてみよう</a:t>
            </a:r>
            <a:r>
              <a:rPr lang="ja-JP" altLang="en-US" dirty="0" smtClean="0"/>
              <a:t>．</a:t>
            </a:r>
            <a:endParaRPr lang="en-US" altLang="ja-JP" dirty="0" smtClean="0"/>
          </a:p>
          <a:p>
            <a:r>
              <a:rPr lang="en-US" altLang="ja-JP" i="1" dirty="0" err="1" smtClean="0"/>
              <a:t>lg</a:t>
            </a:r>
            <a:r>
              <a:rPr lang="en-US" altLang="ja-JP" i="1" dirty="0" smtClean="0"/>
              <a:t> </a:t>
            </a:r>
            <a:r>
              <a:rPr lang="ja-JP" altLang="en-US" dirty="0"/>
              <a:t>は関節の回転中心からリンクの重心</a:t>
            </a:r>
            <a:r>
              <a:rPr lang="ja-JP" altLang="en-US" dirty="0" smtClean="0"/>
              <a:t>まで</a:t>
            </a:r>
            <a:r>
              <a:rPr lang="ja-JP" altLang="en-US" dirty="0"/>
              <a:t>の距離，</a:t>
            </a:r>
            <a:r>
              <a:rPr lang="en-US" altLang="ja-JP" i="1" dirty="0"/>
              <a:t>I </a:t>
            </a:r>
            <a:r>
              <a:rPr lang="ja-JP" altLang="en-US" dirty="0"/>
              <a:t>は関節周りの慣性モーメント，</a:t>
            </a:r>
            <a:r>
              <a:rPr lang="en-US" altLang="ja-JP" i="1" dirty="0"/>
              <a:t>m</a:t>
            </a:r>
            <a:r>
              <a:rPr lang="ja-JP" altLang="en-US" dirty="0"/>
              <a:t>をリンクの質量，</a:t>
            </a:r>
            <a:r>
              <a:rPr lang="en-US" altLang="ja-JP" i="1" dirty="0"/>
              <a:t>g</a:t>
            </a:r>
            <a:r>
              <a:rPr lang="en-US" altLang="ja-JP" dirty="0"/>
              <a:t> </a:t>
            </a:r>
            <a:r>
              <a:rPr lang="ja-JP" altLang="en-US" dirty="0"/>
              <a:t>を重力</a:t>
            </a:r>
            <a:r>
              <a:rPr lang="ja-JP" altLang="en-US" dirty="0" smtClean="0"/>
              <a:t>加速度</a:t>
            </a:r>
            <a:r>
              <a:rPr lang="ja-JP" altLang="en-US" dirty="0"/>
              <a:t>とする</a:t>
            </a:r>
            <a:r>
              <a:rPr lang="ja-JP" altLang="en-US" dirty="0" smtClean="0"/>
              <a:t>．</a:t>
            </a:r>
            <a:endParaRPr lang="en-US" altLang="ja-JP" dirty="0" smtClean="0"/>
          </a:p>
          <a:p>
            <a:pPr marL="0" indent="0">
              <a:buNone/>
            </a:pPr>
            <a:endParaRPr lang="ja-JP" altLang="en-US"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2564" y="3284984"/>
            <a:ext cx="3857412" cy="3437832"/>
          </a:xfrm>
          <a:prstGeom prst="rect">
            <a:avLst/>
          </a:prstGeom>
        </p:spPr>
      </p:pic>
    </p:spTree>
    <p:extLst>
      <p:ext uri="{BB962C8B-B14F-4D97-AF65-F5344CB8AC3E}">
        <p14:creationId xmlns:p14="http://schemas.microsoft.com/office/powerpoint/2010/main" val="277837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9386" y="260648"/>
            <a:ext cx="8730096" cy="1270199"/>
          </a:xfrm>
          <a:solidFill>
            <a:schemeClr val="bg1"/>
          </a:solidFill>
        </p:spPr>
        <p:txBody>
          <a:bodyPr>
            <a:noAutofit/>
          </a:bodyPr>
          <a:lstStyle/>
          <a:p>
            <a:r>
              <a:rPr kumimoji="1" lang="en-US" altLang="ja-JP" sz="4000" dirty="0" smtClean="0"/>
              <a:t>12.3.3 【</a:t>
            </a:r>
            <a:r>
              <a:rPr kumimoji="1" lang="ja-JP" altLang="en-US" sz="4000" dirty="0" smtClean="0"/>
              <a:t>計算例</a:t>
            </a:r>
            <a:r>
              <a:rPr lang="en-US" altLang="ja-JP" sz="4000" dirty="0" smtClean="0"/>
              <a:t>3</a:t>
            </a:r>
            <a:r>
              <a:rPr kumimoji="1" lang="en-US" altLang="ja-JP" sz="4000" dirty="0" smtClean="0"/>
              <a:t>】</a:t>
            </a:r>
            <a:r>
              <a:rPr kumimoji="1" lang="ja-JP" altLang="en-US" sz="4000" dirty="0" smtClean="0"/>
              <a:t>並進と回転が融合した</a:t>
            </a:r>
            <a:r>
              <a:rPr kumimoji="1" lang="en-US" altLang="ja-JP" sz="4000" dirty="0" smtClean="0"/>
              <a:t/>
            </a:r>
            <a:br>
              <a:rPr kumimoji="1" lang="en-US" altLang="ja-JP" sz="4000" dirty="0" smtClean="0"/>
            </a:br>
            <a:r>
              <a:rPr kumimoji="1" lang="ja-JP" altLang="en-US" sz="4000" dirty="0" smtClean="0"/>
              <a:t>　　　　　　　　　　　システム</a:t>
            </a:r>
            <a:endParaRPr kumimoji="1" lang="ja-JP" altLang="en-US" sz="3600" dirty="0"/>
          </a:p>
        </p:txBody>
      </p:sp>
      <p:sp>
        <p:nvSpPr>
          <p:cNvPr id="4" name="コンテンツ プレースホルダー 3"/>
          <p:cNvSpPr>
            <a:spLocks noGrp="1"/>
          </p:cNvSpPr>
          <p:nvPr>
            <p:ph idx="1"/>
          </p:nvPr>
        </p:nvSpPr>
        <p:spPr>
          <a:xfrm>
            <a:off x="415270" y="1530847"/>
            <a:ext cx="8477209" cy="4389120"/>
          </a:xfrm>
        </p:spPr>
        <p:txBody>
          <a:bodyPr>
            <a:normAutofit fontScale="92500"/>
          </a:bodyPr>
          <a:lstStyle/>
          <a:p>
            <a:r>
              <a:rPr lang="en-US" altLang="ja-JP" dirty="0" smtClean="0"/>
              <a:t>1</a:t>
            </a:r>
            <a:r>
              <a:rPr lang="ja-JP" altLang="en-US" dirty="0" err="1"/>
              <a:t>つの</a:t>
            </a:r>
            <a:r>
              <a:rPr lang="ja-JP" altLang="en-US" dirty="0"/>
              <a:t>回転関節と</a:t>
            </a:r>
            <a:r>
              <a:rPr lang="en-US" altLang="ja-JP" dirty="0"/>
              <a:t>1</a:t>
            </a:r>
            <a:r>
              <a:rPr lang="ja-JP" altLang="en-US" dirty="0" err="1"/>
              <a:t>つの直動</a:t>
            </a:r>
            <a:r>
              <a:rPr lang="ja-JP" altLang="en-US" dirty="0"/>
              <a:t>関節をもつマニピュレータを考える．</a:t>
            </a:r>
          </a:p>
          <a:p>
            <a:r>
              <a:rPr lang="ja-JP" altLang="en-US" dirty="0" smtClean="0"/>
              <a:t>複数</a:t>
            </a:r>
            <a:r>
              <a:rPr lang="ja-JP" altLang="en-US" dirty="0"/>
              <a:t>の物体が連結して運動する場合には，相互の動きが干渉</a:t>
            </a:r>
            <a:r>
              <a:rPr lang="ja-JP" altLang="en-US" dirty="0" smtClean="0"/>
              <a:t>する</a:t>
            </a:r>
            <a:r>
              <a:rPr lang="ja-JP" altLang="en-US" dirty="0"/>
              <a:t>ために，複雑な運動方程式となる．</a:t>
            </a:r>
          </a:p>
          <a:p>
            <a:pPr marL="0" indent="0">
              <a:buNone/>
            </a:pPr>
            <a:endParaRPr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3140968"/>
            <a:ext cx="4414158" cy="3469211"/>
          </a:xfrm>
          <a:prstGeom prst="rect">
            <a:avLst/>
          </a:prstGeom>
        </p:spPr>
      </p:pic>
    </p:spTree>
    <p:extLst>
      <p:ext uri="{BB962C8B-B14F-4D97-AF65-F5344CB8AC3E}">
        <p14:creationId xmlns:p14="http://schemas.microsoft.com/office/powerpoint/2010/main" val="2044311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323528" y="1505902"/>
            <a:ext cx="8477209" cy="4389120"/>
          </a:xfrm>
        </p:spPr>
        <p:txBody>
          <a:bodyPr>
            <a:normAutofit fontScale="92500"/>
          </a:bodyPr>
          <a:lstStyle/>
          <a:p>
            <a:r>
              <a:rPr lang="ja-JP" altLang="en-US" dirty="0" smtClean="0"/>
              <a:t>ラグランジュ法</a:t>
            </a:r>
            <a:r>
              <a:rPr lang="ja-JP" altLang="en-US" dirty="0"/>
              <a:t>で導出される運動方程式は慣性項，非線形項，重力項などから成り，物理的な意味を考えるうえで理解しやすい表記と</a:t>
            </a:r>
            <a:r>
              <a:rPr lang="ja-JP" altLang="en-US" dirty="0" smtClean="0"/>
              <a:t>なる．</a:t>
            </a:r>
            <a:endParaRPr lang="en-US" altLang="ja-JP" dirty="0" smtClean="0"/>
          </a:p>
          <a:p>
            <a:pPr marL="0" indent="0">
              <a:buNone/>
            </a:pPr>
            <a:endParaRPr lang="ja-JP" altLang="en-US" dirty="0"/>
          </a:p>
        </p:txBody>
      </p:sp>
      <p:pic>
        <p:nvPicPr>
          <p:cNvPr id="6" name="図 5"/>
          <p:cNvPicPr>
            <a:picLocks noChangeAspect="1"/>
          </p:cNvPicPr>
          <p:nvPr/>
        </p:nvPicPr>
        <p:blipFill>
          <a:blip r:embed="rId2"/>
          <a:stretch>
            <a:fillRect/>
          </a:stretch>
        </p:blipFill>
        <p:spPr>
          <a:xfrm>
            <a:off x="1907704" y="2996952"/>
            <a:ext cx="5072677" cy="703510"/>
          </a:xfrm>
          <a:prstGeom prst="rect">
            <a:avLst/>
          </a:prstGeom>
        </p:spPr>
      </p:pic>
    </p:spTree>
    <p:extLst>
      <p:ext uri="{BB962C8B-B14F-4D97-AF65-F5344CB8AC3E}">
        <p14:creationId xmlns:p14="http://schemas.microsoft.com/office/powerpoint/2010/main" val="682014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9835" y="525325"/>
            <a:ext cx="2311516" cy="671427"/>
          </a:xfrm>
          <a:solidFill>
            <a:schemeClr val="bg1"/>
          </a:solidFill>
        </p:spPr>
        <p:txBody>
          <a:bodyPr>
            <a:noAutofit/>
          </a:bodyPr>
          <a:lstStyle/>
          <a:p>
            <a:r>
              <a:rPr lang="ja-JP" altLang="en-US" sz="4400" dirty="0" smtClean="0"/>
              <a:t>章末問題</a:t>
            </a:r>
            <a:endParaRPr kumimoji="1" lang="ja-JP" altLang="en-US" sz="4400" dirty="0"/>
          </a:p>
        </p:txBody>
      </p:sp>
      <p:pic>
        <p:nvPicPr>
          <p:cNvPr id="8" name="図 7"/>
          <p:cNvPicPr>
            <a:picLocks noChangeAspect="1"/>
          </p:cNvPicPr>
          <p:nvPr/>
        </p:nvPicPr>
        <p:blipFill>
          <a:blip r:embed="rId2"/>
          <a:stretch>
            <a:fillRect/>
          </a:stretch>
        </p:blipFill>
        <p:spPr>
          <a:xfrm>
            <a:off x="434220" y="1289507"/>
            <a:ext cx="7632848" cy="900588"/>
          </a:xfrm>
          <a:prstGeom prst="rect">
            <a:avLst/>
          </a:prstGeom>
        </p:spPr>
      </p:pic>
      <p:pic>
        <p:nvPicPr>
          <p:cNvPr id="9" name="図 8"/>
          <p:cNvPicPr>
            <a:picLocks noChangeAspect="1"/>
          </p:cNvPicPr>
          <p:nvPr/>
        </p:nvPicPr>
        <p:blipFill>
          <a:blip r:embed="rId3"/>
          <a:stretch>
            <a:fillRect/>
          </a:stretch>
        </p:blipFill>
        <p:spPr>
          <a:xfrm>
            <a:off x="476831" y="2250040"/>
            <a:ext cx="7344816" cy="820891"/>
          </a:xfrm>
          <a:prstGeom prst="rect">
            <a:avLst/>
          </a:prstGeom>
        </p:spPr>
      </p:pic>
      <p:pic>
        <p:nvPicPr>
          <p:cNvPr id="10" name="図 9"/>
          <p:cNvPicPr>
            <a:picLocks noChangeAspect="1"/>
          </p:cNvPicPr>
          <p:nvPr/>
        </p:nvPicPr>
        <p:blipFill>
          <a:blip r:embed="rId4"/>
          <a:stretch>
            <a:fillRect/>
          </a:stretch>
        </p:blipFill>
        <p:spPr>
          <a:xfrm>
            <a:off x="938235" y="3151788"/>
            <a:ext cx="8181510" cy="1206426"/>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8215" y="4407718"/>
            <a:ext cx="3201560" cy="2417775"/>
          </a:xfrm>
          <a:prstGeom prst="rect">
            <a:avLst/>
          </a:prstGeom>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8064" y="4407719"/>
            <a:ext cx="3301401" cy="2417775"/>
          </a:xfrm>
          <a:prstGeom prst="rect">
            <a:avLst/>
          </a:prstGeom>
        </p:spPr>
      </p:pic>
    </p:spTree>
    <p:extLst>
      <p:ext uri="{BB962C8B-B14F-4D97-AF65-F5344CB8AC3E}">
        <p14:creationId xmlns:p14="http://schemas.microsoft.com/office/powerpoint/2010/main" val="2583735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836712"/>
            <a:ext cx="3851920" cy="638944"/>
          </a:xfrm>
          <a:solidFill>
            <a:schemeClr val="bg1"/>
          </a:solidFill>
        </p:spPr>
        <p:txBody>
          <a:bodyPr>
            <a:normAutofit/>
          </a:bodyPr>
          <a:lstStyle/>
          <a:p>
            <a:r>
              <a:rPr lang="ja-JP" altLang="en-US" sz="4400" dirty="0" smtClean="0"/>
              <a:t>第</a:t>
            </a:r>
            <a:r>
              <a:rPr lang="en-US" altLang="ja-JP" sz="4400" dirty="0" smtClean="0"/>
              <a:t>12</a:t>
            </a:r>
            <a:r>
              <a:rPr lang="ja-JP" altLang="en-US" sz="4400" dirty="0" smtClean="0"/>
              <a:t>章のまとめ</a:t>
            </a:r>
            <a:endParaRPr kumimoji="1" lang="ja-JP" altLang="en-US" sz="4400" dirty="0"/>
          </a:p>
        </p:txBody>
      </p:sp>
      <p:pic>
        <p:nvPicPr>
          <p:cNvPr id="4" name="図 3"/>
          <p:cNvPicPr>
            <a:picLocks noChangeAspect="1"/>
          </p:cNvPicPr>
          <p:nvPr/>
        </p:nvPicPr>
        <p:blipFill>
          <a:blip r:embed="rId2"/>
          <a:stretch>
            <a:fillRect/>
          </a:stretch>
        </p:blipFill>
        <p:spPr>
          <a:xfrm>
            <a:off x="395536" y="1988840"/>
            <a:ext cx="8367539" cy="2736304"/>
          </a:xfrm>
          <a:prstGeom prst="rect">
            <a:avLst/>
          </a:prstGeom>
        </p:spPr>
      </p:pic>
    </p:spTree>
    <p:extLst>
      <p:ext uri="{BB962C8B-B14F-4D97-AF65-F5344CB8AC3E}">
        <p14:creationId xmlns:p14="http://schemas.microsoft.com/office/powerpoint/2010/main" val="1486794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003232" cy="636680"/>
          </a:xfrm>
        </p:spPr>
        <p:txBody>
          <a:bodyPr/>
          <a:lstStyle/>
          <a:p>
            <a:r>
              <a:rPr kumimoji="1" lang="en-US" altLang="ja-JP" b="1" dirty="0" smtClean="0">
                <a:effectLst>
                  <a:outerShdw blurRad="38100" dist="38100" dir="2700000" algn="tl">
                    <a:srgbClr val="000000">
                      <a:alpha val="43137"/>
                    </a:srgbClr>
                  </a:outerShdw>
                </a:effectLst>
              </a:rPr>
              <a:t>Information</a:t>
            </a:r>
            <a:endParaRPr kumimoji="1" lang="ja-JP" altLang="en-US" b="1" dirty="0">
              <a:effectLst>
                <a:outerShdw blurRad="38100" dist="38100" dir="2700000" algn="tl">
                  <a:srgbClr val="000000">
                    <a:alpha val="43137"/>
                  </a:srgbClr>
                </a:outerShdw>
              </a:effectLst>
            </a:endParaRPr>
          </a:p>
        </p:txBody>
      </p:sp>
      <p:sp>
        <p:nvSpPr>
          <p:cNvPr id="5" name="コンテンツ プレースホルダー 4"/>
          <p:cNvSpPr>
            <a:spLocks noGrp="1"/>
          </p:cNvSpPr>
          <p:nvPr>
            <p:ph sz="half" idx="2"/>
          </p:nvPr>
        </p:nvSpPr>
        <p:spPr>
          <a:xfrm>
            <a:off x="4648200" y="1340768"/>
            <a:ext cx="4038600" cy="4434840"/>
          </a:xfrm>
        </p:spPr>
        <p:txBody>
          <a:bodyPr>
            <a:normAutofit/>
          </a:bodyPr>
          <a:lstStyle/>
          <a:p>
            <a:r>
              <a:rPr kumimoji="1" lang="ja-JP" altLang="en-US" dirty="0" smtClean="0"/>
              <a:t>このスライドは「</a:t>
            </a:r>
            <a:r>
              <a:rPr kumimoji="1" lang="ja-JP" altLang="en-US" dirty="0" smtClean="0">
                <a:hlinkClick r:id="rId2"/>
              </a:rPr>
              <a:t>イラストで学ぶロボット工学</a:t>
            </a:r>
            <a:r>
              <a:rPr kumimoji="1" lang="ja-JP" altLang="en-US" dirty="0" smtClean="0"/>
              <a:t>」を講義で活用したり，勉強会で利用したりするために提供されているスライドです．</a:t>
            </a:r>
            <a:endParaRPr kumimoji="1" lang="en-US" altLang="ja-JP" dirty="0" smtClean="0"/>
          </a:p>
          <a:p>
            <a:r>
              <a:rPr lang="ja-JP" altLang="en-US" dirty="0"/>
              <a:t>「</a:t>
            </a:r>
            <a:r>
              <a:rPr lang="ja-JP" altLang="en-US" dirty="0">
                <a:hlinkClick r:id="rId2"/>
              </a:rPr>
              <a:t>イラストで</a:t>
            </a:r>
            <a:r>
              <a:rPr lang="ja-JP" altLang="en-US" dirty="0" smtClean="0">
                <a:hlinkClick r:id="rId2"/>
              </a:rPr>
              <a:t>学ぶロボット工学</a:t>
            </a:r>
            <a:r>
              <a:rPr lang="ja-JP" altLang="en-US" dirty="0" smtClean="0"/>
              <a:t>」をご購入頂けていない方は，必ずご購入いただいてからご利用ください．</a:t>
            </a:r>
            <a:endParaRPr kumimoji="1" lang="ja-JP" altLang="en-US" dirty="0"/>
          </a:p>
        </p:txBody>
      </p:sp>
      <p:pic>
        <p:nvPicPr>
          <p:cNvPr id="4" name="コンテンツ プレースホルダー 3"/>
          <p:cNvPicPr>
            <a:picLocks noGrp="1" noChangeAspect="1"/>
          </p:cNvPicPr>
          <p:nvPr>
            <p:ph sz="half" idx="1"/>
          </p:nvPr>
        </p:nvPicPr>
        <p:blipFill>
          <a:blip r:embed="rId3"/>
          <a:stretch>
            <a:fillRect/>
          </a:stretch>
        </p:blipFill>
        <p:spPr>
          <a:xfrm>
            <a:off x="787739" y="1856006"/>
            <a:ext cx="3403261" cy="4433888"/>
          </a:xfrm>
          <a:prstGeom prst="rect">
            <a:avLst/>
          </a:prstGeom>
        </p:spPr>
      </p:pic>
      <p:pic>
        <p:nvPicPr>
          <p:cNvPr id="6" name="図 5"/>
          <p:cNvPicPr>
            <a:picLocks noChangeAspect="1"/>
          </p:cNvPicPr>
          <p:nvPr/>
        </p:nvPicPr>
        <p:blipFill>
          <a:blip r:embed="rId4"/>
          <a:stretch>
            <a:fillRect/>
          </a:stretch>
        </p:blipFill>
        <p:spPr>
          <a:xfrm>
            <a:off x="6956003" y="5119108"/>
            <a:ext cx="1730797" cy="1708728"/>
          </a:xfrm>
          <a:prstGeom prst="rect">
            <a:avLst/>
          </a:prstGeom>
        </p:spPr>
      </p:pic>
    </p:spTree>
    <p:extLst>
      <p:ext uri="{BB962C8B-B14F-4D97-AF65-F5344CB8AC3E}">
        <p14:creationId xmlns:p14="http://schemas.microsoft.com/office/powerpoint/2010/main" val="317044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6306" y="404663"/>
            <a:ext cx="5071798" cy="581423"/>
          </a:xfrm>
          <a:solidFill>
            <a:schemeClr val="bg1"/>
          </a:solidFill>
        </p:spPr>
        <p:txBody>
          <a:bodyPr>
            <a:normAutofit fontScale="90000"/>
          </a:bodyPr>
          <a:lstStyle/>
          <a:p>
            <a:r>
              <a:rPr kumimoji="1" lang="en-US" altLang="ja-JP" sz="4400" dirty="0" smtClean="0"/>
              <a:t>STORY </a:t>
            </a:r>
            <a:r>
              <a:rPr kumimoji="1" lang="ja-JP" altLang="en-US" sz="4400" dirty="0" smtClean="0"/>
              <a:t>解析力学の基礎</a:t>
            </a:r>
            <a:endParaRPr kumimoji="1" lang="ja-JP" altLang="en-US" sz="4400" dirty="0"/>
          </a:p>
        </p:txBody>
      </p:sp>
      <p:sp>
        <p:nvSpPr>
          <p:cNvPr id="3" name="コンテンツ プレースホルダー 2"/>
          <p:cNvSpPr>
            <a:spLocks noGrp="1"/>
          </p:cNvSpPr>
          <p:nvPr>
            <p:ph idx="1"/>
          </p:nvPr>
        </p:nvSpPr>
        <p:spPr>
          <a:xfrm>
            <a:off x="179512" y="986087"/>
            <a:ext cx="8671689" cy="3323760"/>
          </a:xfrm>
        </p:spPr>
        <p:txBody>
          <a:bodyPr>
            <a:noAutofit/>
          </a:bodyPr>
          <a:lstStyle/>
          <a:p>
            <a:r>
              <a:rPr lang="ja-JP" altLang="en-US" sz="2000" dirty="0"/>
              <a:t>おじいちゃんの家についたホノカとホイールダック</a:t>
            </a:r>
            <a:r>
              <a:rPr lang="en-US" altLang="ja-JP" sz="2000" dirty="0"/>
              <a:t>2 </a:t>
            </a:r>
            <a:r>
              <a:rPr lang="ja-JP" altLang="en-US" sz="2000" dirty="0"/>
              <a:t>号．笑顔</a:t>
            </a:r>
            <a:r>
              <a:rPr lang="ja-JP" altLang="en-US" sz="2000" dirty="0" smtClean="0"/>
              <a:t>で迎えて</a:t>
            </a:r>
            <a:r>
              <a:rPr lang="ja-JP" altLang="en-US" sz="2000" dirty="0"/>
              <a:t>くれるおじいちゃん．ホノカは言う「ダックくんは</a:t>
            </a:r>
            <a:r>
              <a:rPr lang="ja-JP" altLang="en-US" sz="2000" dirty="0" smtClean="0"/>
              <a:t>とってもお利口</a:t>
            </a:r>
            <a:r>
              <a:rPr lang="ja-JP" altLang="en-US" sz="2000" dirty="0"/>
              <a:t>なんだよー．ペットボトルをもってきてくれたり，</a:t>
            </a:r>
            <a:r>
              <a:rPr lang="ja-JP" altLang="en-US" sz="2000" dirty="0" smtClean="0"/>
              <a:t>エレベータ</a:t>
            </a:r>
            <a:r>
              <a:rPr lang="ja-JP" altLang="en-US" sz="2000" dirty="0"/>
              <a:t>のボタンを押してくれたり，いろんなことをしてくれるんだ</a:t>
            </a:r>
            <a:r>
              <a:rPr lang="ja-JP" altLang="en-US" sz="2000" dirty="0" smtClean="0"/>
              <a:t>から」</a:t>
            </a:r>
            <a:endParaRPr lang="en-US" altLang="ja-JP" sz="2000" dirty="0" smtClean="0"/>
          </a:p>
          <a:p>
            <a:r>
              <a:rPr lang="ja-JP" altLang="en-US" sz="2000" dirty="0" smtClean="0"/>
              <a:t>おじいちゃん</a:t>
            </a:r>
            <a:r>
              <a:rPr lang="ja-JP" altLang="en-US" sz="2000" dirty="0"/>
              <a:t>「ほうほう，それはすごいのう．じゃったら，</a:t>
            </a:r>
            <a:r>
              <a:rPr lang="ja-JP" altLang="en-US" sz="2000" dirty="0" smtClean="0"/>
              <a:t>ぜひ</a:t>
            </a:r>
            <a:r>
              <a:rPr lang="ja-JP" altLang="en-US" sz="2000" dirty="0"/>
              <a:t>ワシとも遊んでほしいもんじゃ．よろしくの」右手を</a:t>
            </a:r>
            <a:r>
              <a:rPr lang="ja-JP" altLang="en-US" sz="2000" dirty="0" smtClean="0"/>
              <a:t>差し出すおじいちゃん</a:t>
            </a:r>
            <a:r>
              <a:rPr lang="ja-JP" altLang="en-US" sz="2000" dirty="0"/>
              <a:t>．おじいちゃんは優しそうだ</a:t>
            </a:r>
            <a:r>
              <a:rPr lang="ja-JP" altLang="en-US" sz="2000" dirty="0" smtClean="0"/>
              <a:t>．</a:t>
            </a:r>
            <a:endParaRPr lang="en-US" altLang="ja-JP" sz="2000" dirty="0" smtClean="0"/>
          </a:p>
          <a:p>
            <a:r>
              <a:rPr lang="ja-JP" altLang="en-US" sz="2000" dirty="0" smtClean="0"/>
              <a:t>でも</a:t>
            </a:r>
            <a:r>
              <a:rPr lang="ja-JP" altLang="en-US" sz="2000" dirty="0"/>
              <a:t>，ホノカにして</a:t>
            </a:r>
            <a:r>
              <a:rPr lang="ja-JP" altLang="en-US" sz="2000" dirty="0" smtClean="0"/>
              <a:t>しまった</a:t>
            </a:r>
            <a:r>
              <a:rPr lang="ja-JP" altLang="en-US" sz="2000" dirty="0"/>
              <a:t>みたいに力を入れ過ぎておじいちゃんの手や体に</a:t>
            </a:r>
            <a:r>
              <a:rPr lang="ja-JP" altLang="en-US" sz="2000" dirty="0" smtClean="0"/>
              <a:t>ぶつかってしまったら</a:t>
            </a:r>
            <a:r>
              <a:rPr lang="ja-JP" altLang="en-US" sz="2000" dirty="0"/>
              <a:t>大変なことになってしまいそうだ．それぞれの関節に</a:t>
            </a:r>
            <a:r>
              <a:rPr lang="ja-JP" altLang="en-US" sz="2000" dirty="0" smtClean="0"/>
              <a:t>どれ</a:t>
            </a:r>
            <a:r>
              <a:rPr lang="ja-JP" altLang="en-US" sz="2000" dirty="0"/>
              <a:t>だけの力を加えたら，手先にどれだけの力が出てどう動くのか</a:t>
            </a:r>
            <a:r>
              <a:rPr lang="ja-JP" altLang="en-US" sz="2000" dirty="0" smtClean="0"/>
              <a:t>？ホイールダック</a:t>
            </a:r>
            <a:r>
              <a:rPr lang="en-US" altLang="ja-JP" sz="2000" dirty="0"/>
              <a:t>2 </a:t>
            </a:r>
            <a:r>
              <a:rPr lang="ja-JP" altLang="en-US" sz="2000" dirty="0"/>
              <a:t>号は，そういうレベルで自分の体を理解</a:t>
            </a:r>
            <a:r>
              <a:rPr lang="ja-JP" altLang="en-US" sz="2000" dirty="0" smtClean="0"/>
              <a:t>しないといけない</a:t>
            </a:r>
            <a:r>
              <a:rPr lang="ja-JP" altLang="en-US" sz="2000" dirty="0"/>
              <a:t>ことに気づいた．そんなホイールダック</a:t>
            </a:r>
            <a:r>
              <a:rPr lang="en-US" altLang="ja-JP" sz="2000" dirty="0"/>
              <a:t>2 </a:t>
            </a:r>
            <a:r>
              <a:rPr lang="ja-JP" altLang="en-US" sz="2000" dirty="0"/>
              <a:t>号がまず入門</a:t>
            </a:r>
            <a:r>
              <a:rPr lang="ja-JP" altLang="en-US" sz="2000" dirty="0" smtClean="0"/>
              <a:t>すべき</a:t>
            </a:r>
            <a:r>
              <a:rPr lang="ja-JP" altLang="en-US" sz="2000" dirty="0"/>
              <a:t>世界．それは解析力学の世界だった．</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5196" y="4581128"/>
            <a:ext cx="2449791" cy="2176025"/>
          </a:xfrm>
          <a:prstGeom prst="rect">
            <a:avLst/>
          </a:prstGeom>
        </p:spPr>
      </p:pic>
    </p:spTree>
    <p:extLst>
      <p:ext uri="{BB962C8B-B14F-4D97-AF65-F5344CB8AC3E}">
        <p14:creationId xmlns:p14="http://schemas.microsoft.com/office/powerpoint/2010/main" val="2276846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7715200" cy="636680"/>
          </a:xfrm>
        </p:spPr>
        <p:txBody>
          <a:bodyPr/>
          <a:lstStyle/>
          <a:p>
            <a:r>
              <a:rPr kumimoji="1" lang="en-US" altLang="ja-JP" dirty="0" smtClean="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12.1   </a:t>
            </a:r>
            <a:r>
              <a:rPr kumimoji="1" lang="ja-JP" altLang="en-US" dirty="0" smtClean="0"/>
              <a:t>静力学と動力学</a:t>
            </a:r>
            <a:endParaRPr kumimoji="1" lang="en-US" altLang="ja-JP" dirty="0" smtClean="0"/>
          </a:p>
          <a:p>
            <a:r>
              <a:rPr lang="en-US" altLang="ja-JP" dirty="0" smtClean="0"/>
              <a:t>12.2  </a:t>
            </a:r>
            <a:r>
              <a:rPr lang="ja-JP" altLang="en-US" dirty="0" smtClean="0"/>
              <a:t>ラグランジュ法による運動方程式の導出</a:t>
            </a:r>
            <a:endParaRPr lang="en-US" altLang="ja-JP" dirty="0" smtClean="0"/>
          </a:p>
          <a:p>
            <a:r>
              <a:rPr lang="en-US" altLang="ja-JP" dirty="0" smtClean="0"/>
              <a:t>12.3</a:t>
            </a:r>
            <a:r>
              <a:rPr lang="ja-JP" altLang="en-US" dirty="0" smtClean="0"/>
              <a:t>　運動方程式の計算例</a:t>
            </a:r>
            <a:endParaRPr lang="en-US" altLang="ja-JP" dirty="0" smtClean="0"/>
          </a:p>
        </p:txBody>
      </p:sp>
      <p:sp>
        <p:nvSpPr>
          <p:cNvPr id="4" name="正方形/長方形 3"/>
          <p:cNvSpPr/>
          <p:nvPr/>
        </p:nvSpPr>
        <p:spPr>
          <a:xfrm>
            <a:off x="251520" y="1844824"/>
            <a:ext cx="5328592"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47587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764704"/>
            <a:ext cx="3870064" cy="592881"/>
          </a:xfrm>
          <a:solidFill>
            <a:schemeClr val="bg1"/>
          </a:solidFill>
        </p:spPr>
        <p:txBody>
          <a:bodyPr>
            <a:normAutofit fontScale="90000"/>
          </a:bodyPr>
          <a:lstStyle/>
          <a:p>
            <a:r>
              <a:rPr kumimoji="1" lang="en-US" altLang="ja-JP" sz="4800" dirty="0" smtClean="0"/>
              <a:t>12.1.1 </a:t>
            </a:r>
            <a:r>
              <a:rPr kumimoji="1" lang="ja-JP" altLang="en-US" sz="4800" dirty="0" smtClean="0"/>
              <a:t>バネ問題</a:t>
            </a:r>
            <a:endParaRPr kumimoji="1" lang="ja-JP" altLang="en-US" sz="4800" dirty="0"/>
          </a:p>
        </p:txBody>
      </p:sp>
      <p:pic>
        <p:nvPicPr>
          <p:cNvPr id="3" name="図 2"/>
          <p:cNvPicPr>
            <a:picLocks noChangeAspect="1"/>
          </p:cNvPicPr>
          <p:nvPr/>
        </p:nvPicPr>
        <p:blipFill>
          <a:blip r:embed="rId2"/>
          <a:stretch>
            <a:fillRect/>
          </a:stretch>
        </p:blipFill>
        <p:spPr>
          <a:xfrm>
            <a:off x="661528" y="1537158"/>
            <a:ext cx="7496175" cy="2247900"/>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4077072"/>
            <a:ext cx="5378749" cy="2402160"/>
          </a:xfrm>
          <a:prstGeom prst="rect">
            <a:avLst/>
          </a:prstGeom>
        </p:spPr>
      </p:pic>
    </p:spTree>
    <p:extLst>
      <p:ext uri="{BB962C8B-B14F-4D97-AF65-F5344CB8AC3E}">
        <p14:creationId xmlns:p14="http://schemas.microsoft.com/office/powerpoint/2010/main" val="1841748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42721" y="764704"/>
            <a:ext cx="8600189" cy="3323760"/>
          </a:xfrm>
        </p:spPr>
        <p:txBody>
          <a:bodyPr>
            <a:noAutofit/>
          </a:bodyPr>
          <a:lstStyle/>
          <a:p>
            <a:r>
              <a:rPr lang="ja-JP" altLang="en-US" sz="2400" dirty="0"/>
              <a:t>バネにおもりをつるすと，おもりは単振動する</a:t>
            </a:r>
            <a:r>
              <a:rPr lang="ja-JP" altLang="en-US" sz="2400" dirty="0" smtClean="0"/>
              <a:t>．</a:t>
            </a:r>
            <a:endParaRPr lang="ja-JP" altLang="en-US" sz="2400" dirty="0"/>
          </a:p>
          <a:p>
            <a:r>
              <a:rPr lang="ja-JP" altLang="en-US" sz="2400" dirty="0"/>
              <a:t>力のつり合い式</a:t>
            </a:r>
            <a:r>
              <a:rPr lang="ja-JP" altLang="en-US" sz="2400" dirty="0" smtClean="0"/>
              <a:t>は変位 </a:t>
            </a:r>
            <a:r>
              <a:rPr lang="ja-JP" altLang="en-US" sz="2400" dirty="0"/>
              <a:t>を</a:t>
            </a:r>
            <a:r>
              <a:rPr lang="ja-JP" altLang="en-US" sz="2400" dirty="0" smtClean="0"/>
              <a:t>時間で</a:t>
            </a:r>
            <a:r>
              <a:rPr lang="ja-JP" altLang="en-US" sz="2400" dirty="0"/>
              <a:t>微分した方程式，つまり微分方程式で示される．運動は「この微分方程式によって支配される</a:t>
            </a:r>
            <a:r>
              <a:rPr lang="ja-JP" altLang="en-US" sz="2400" dirty="0" smtClean="0"/>
              <a:t>」</a:t>
            </a:r>
            <a:endParaRPr lang="en-US" altLang="ja-JP" sz="2400" dirty="0" smtClean="0"/>
          </a:p>
          <a:p>
            <a:r>
              <a:rPr lang="ja-JP" altLang="en-US" sz="2400" dirty="0" smtClean="0"/>
              <a:t>実際に変位</a:t>
            </a:r>
            <a:r>
              <a:rPr lang="en-US" altLang="ja-JP" sz="2400" dirty="0" smtClean="0"/>
              <a:t> </a:t>
            </a:r>
            <a:r>
              <a:rPr lang="ja-JP" altLang="en-US" sz="2400" dirty="0"/>
              <a:t>が「</a:t>
            </a:r>
            <a:r>
              <a:rPr lang="ja-JP" altLang="en-US" sz="2400" dirty="0" smtClean="0"/>
              <a:t>時間</a:t>
            </a:r>
            <a:r>
              <a:rPr lang="en-US" altLang="ja-JP" sz="2400" dirty="0" smtClean="0"/>
              <a:t> </a:t>
            </a:r>
            <a:r>
              <a:rPr lang="ja-JP" altLang="en-US" sz="2400" dirty="0"/>
              <a:t>に対しどのような関数になるのか」を知るには</a:t>
            </a:r>
            <a:r>
              <a:rPr lang="ja-JP" altLang="en-US" sz="2400" dirty="0" smtClean="0"/>
              <a:t>，この微分</a:t>
            </a:r>
            <a:r>
              <a:rPr lang="ja-JP" altLang="en-US" sz="2400" dirty="0"/>
              <a:t>方程式を解かなくてはならない</a:t>
            </a:r>
            <a:r>
              <a:rPr lang="en-US" altLang="ja-JP" sz="2400" dirty="0" smtClean="0"/>
              <a:t>[</a:t>
            </a:r>
            <a:r>
              <a:rPr lang="ja-JP" altLang="en-US" sz="2400" dirty="0" err="1" smtClean="0"/>
              <a:t>．</a:t>
            </a:r>
            <a:endParaRPr lang="ja-JP" altLang="en-US" sz="2400" dirty="0"/>
          </a:p>
          <a:p>
            <a:r>
              <a:rPr lang="ja-JP" altLang="en-US" sz="2400" dirty="0" smtClean="0"/>
              <a:t>物体</a:t>
            </a:r>
            <a:r>
              <a:rPr lang="ja-JP" altLang="en-US" sz="2400" dirty="0"/>
              <a:t>が運動しており，速度や加速度の影響を考慮した力学のことを</a:t>
            </a:r>
            <a:r>
              <a:rPr lang="ja-JP" altLang="en-US" sz="2400" dirty="0">
                <a:solidFill>
                  <a:srgbClr val="FF0000"/>
                </a:solidFill>
              </a:rPr>
              <a:t>動力学</a:t>
            </a:r>
            <a:r>
              <a:rPr lang="ja-JP" altLang="en-US" sz="2400" dirty="0"/>
              <a:t>といい</a:t>
            </a:r>
            <a:r>
              <a:rPr lang="ja-JP" altLang="en-US" sz="2400" dirty="0" smtClean="0"/>
              <a:t>，静止</a:t>
            </a:r>
            <a:r>
              <a:rPr lang="ja-JP" altLang="en-US" sz="2400" dirty="0"/>
              <a:t>して速度と加速度がゼロとなった状態を想定した力学を</a:t>
            </a:r>
            <a:r>
              <a:rPr lang="ja-JP" altLang="en-US" sz="2400" dirty="0">
                <a:solidFill>
                  <a:schemeClr val="tx2"/>
                </a:solidFill>
              </a:rPr>
              <a:t>静力学</a:t>
            </a:r>
            <a:r>
              <a:rPr lang="ja-JP" altLang="en-US" sz="2400" dirty="0"/>
              <a:t>という．</a:t>
            </a: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677" y="4538059"/>
            <a:ext cx="5068519" cy="2029457"/>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4538059"/>
            <a:ext cx="3484373" cy="1654328"/>
          </a:xfrm>
          <a:prstGeom prst="rect">
            <a:avLst/>
          </a:prstGeom>
        </p:spPr>
      </p:pic>
    </p:spTree>
    <p:extLst>
      <p:ext uri="{BB962C8B-B14F-4D97-AF65-F5344CB8AC3E}">
        <p14:creationId xmlns:p14="http://schemas.microsoft.com/office/powerpoint/2010/main" val="289602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7683" y="764704"/>
            <a:ext cx="5310224" cy="592881"/>
          </a:xfrm>
          <a:solidFill>
            <a:schemeClr val="bg1"/>
          </a:solidFill>
        </p:spPr>
        <p:txBody>
          <a:bodyPr>
            <a:normAutofit fontScale="90000"/>
          </a:bodyPr>
          <a:lstStyle/>
          <a:p>
            <a:r>
              <a:rPr kumimoji="1" lang="en-US" altLang="ja-JP" sz="4800" dirty="0" smtClean="0"/>
              <a:t>12.1.2 </a:t>
            </a:r>
            <a:r>
              <a:rPr kumimoji="1" lang="ja-JP" altLang="en-US" sz="4800" dirty="0" smtClean="0"/>
              <a:t>運動方程式とは</a:t>
            </a:r>
            <a:endParaRPr kumimoji="1" lang="ja-JP" altLang="en-US" sz="4800" dirty="0"/>
          </a:p>
        </p:txBody>
      </p:sp>
      <p:sp>
        <p:nvSpPr>
          <p:cNvPr id="5" name="コンテンツ プレースホルダー 3"/>
          <p:cNvSpPr>
            <a:spLocks noGrp="1"/>
          </p:cNvSpPr>
          <p:nvPr>
            <p:ph idx="1"/>
          </p:nvPr>
        </p:nvSpPr>
        <p:spPr>
          <a:xfrm>
            <a:off x="415270" y="1530847"/>
            <a:ext cx="8477209" cy="4389120"/>
          </a:xfrm>
        </p:spPr>
        <p:txBody>
          <a:bodyPr>
            <a:normAutofit fontScale="92500"/>
          </a:bodyPr>
          <a:lstStyle/>
          <a:p>
            <a:r>
              <a:rPr lang="ja-JP" altLang="en-US" dirty="0" smtClean="0"/>
              <a:t>「</a:t>
            </a:r>
            <a:r>
              <a:rPr lang="ja-JP" altLang="en-US" dirty="0"/>
              <a:t>ある制御式をロボットに与えた際に，どのような</a:t>
            </a:r>
            <a:r>
              <a:rPr lang="ja-JP" altLang="en-US" dirty="0" smtClean="0"/>
              <a:t>動きを</a:t>
            </a:r>
            <a:r>
              <a:rPr lang="ja-JP" altLang="en-US" dirty="0"/>
              <a:t>するのか」や「ロボットに目標の運動をさせる際に，どのような制御が</a:t>
            </a:r>
            <a:r>
              <a:rPr lang="ja-JP" altLang="en-US" dirty="0" smtClean="0"/>
              <a:t>必要</a:t>
            </a:r>
            <a:r>
              <a:rPr lang="ja-JP" altLang="en-US" dirty="0"/>
              <a:t>か」を</a:t>
            </a:r>
            <a:r>
              <a:rPr lang="ja-JP" altLang="en-US" dirty="0" smtClean="0"/>
              <a:t>知りたい場合</a:t>
            </a:r>
            <a:r>
              <a:rPr lang="ja-JP" altLang="en-US" dirty="0"/>
              <a:t>がある</a:t>
            </a:r>
            <a:r>
              <a:rPr lang="ja-JP" altLang="en-US" dirty="0" smtClean="0"/>
              <a:t>．</a:t>
            </a:r>
            <a:endParaRPr lang="en-US" altLang="ja-JP" dirty="0" smtClean="0"/>
          </a:p>
          <a:p>
            <a:r>
              <a:rPr lang="ja-JP" altLang="en-US" dirty="0" smtClean="0"/>
              <a:t>この</a:t>
            </a:r>
            <a:r>
              <a:rPr lang="ja-JP" altLang="en-US" dirty="0"/>
              <a:t>ような</a:t>
            </a:r>
            <a:r>
              <a:rPr lang="ja-JP" altLang="en-US" dirty="0" smtClean="0"/>
              <a:t>場合に</a:t>
            </a:r>
            <a:r>
              <a:rPr lang="ja-JP" altLang="en-US" dirty="0"/>
              <a:t>は，静</a:t>
            </a:r>
            <a:r>
              <a:rPr lang="ja-JP" altLang="en-US" dirty="0" smtClean="0"/>
              <a:t>力学を</a:t>
            </a:r>
            <a:r>
              <a:rPr lang="ja-JP" altLang="en-US" dirty="0"/>
              <a:t>用いた解析では不十分であり</a:t>
            </a:r>
            <a:r>
              <a:rPr lang="ja-JP" altLang="en-US" dirty="0" smtClean="0"/>
              <a:t>，動力学</a:t>
            </a:r>
            <a:r>
              <a:rPr lang="ja-JP" altLang="en-US" dirty="0"/>
              <a:t>に基づく</a:t>
            </a:r>
            <a:r>
              <a:rPr lang="ja-JP" altLang="en-US" dirty="0" smtClean="0"/>
              <a:t>解析</a:t>
            </a:r>
            <a:r>
              <a:rPr lang="ja-JP" altLang="en-US" dirty="0"/>
              <a:t>を行う必要がある．</a:t>
            </a:r>
          </a:p>
          <a:p>
            <a:r>
              <a:rPr lang="ja-JP" altLang="en-US" dirty="0" smtClean="0"/>
              <a:t>そこで必要</a:t>
            </a:r>
            <a:r>
              <a:rPr lang="ja-JP" altLang="en-US" dirty="0"/>
              <a:t>となるのが，</a:t>
            </a:r>
            <a:r>
              <a:rPr lang="ja-JP" altLang="en-US" dirty="0" smtClean="0"/>
              <a:t>ロボット</a:t>
            </a:r>
            <a:r>
              <a:rPr lang="ja-JP" altLang="en-US" dirty="0"/>
              <a:t>の運動を動力学の立場から表現した方程式である</a:t>
            </a:r>
            <a:r>
              <a:rPr lang="ja-JP" altLang="en-US" dirty="0" smtClean="0"/>
              <a:t>．この</a:t>
            </a:r>
            <a:r>
              <a:rPr lang="ja-JP" altLang="en-US" dirty="0"/>
              <a:t>方程式</a:t>
            </a:r>
            <a:r>
              <a:rPr lang="ja-JP" altLang="en-US" dirty="0" smtClean="0"/>
              <a:t>は微分方程式</a:t>
            </a:r>
            <a:r>
              <a:rPr lang="ja-JP" altLang="en-US" dirty="0"/>
              <a:t>で表現される．このような運動を記述する微分方程式のことを</a:t>
            </a:r>
            <a:r>
              <a:rPr lang="ja-JP" altLang="en-US" dirty="0">
                <a:solidFill>
                  <a:srgbClr val="FF0000"/>
                </a:solidFill>
              </a:rPr>
              <a:t>運動</a:t>
            </a:r>
            <a:r>
              <a:rPr lang="ja-JP" altLang="en-US" dirty="0" smtClean="0">
                <a:solidFill>
                  <a:srgbClr val="FF0000"/>
                </a:solidFill>
              </a:rPr>
              <a:t>方程式</a:t>
            </a:r>
            <a:r>
              <a:rPr lang="ja-JP" altLang="en-US" dirty="0"/>
              <a:t>と呼ぶ．</a:t>
            </a:r>
          </a:p>
          <a:p>
            <a:r>
              <a:rPr lang="ja-JP" altLang="en-US" dirty="0" smtClean="0"/>
              <a:t>マニピュレータ</a:t>
            </a:r>
            <a:r>
              <a:rPr lang="ja-JP" altLang="en-US" dirty="0"/>
              <a:t>の運動方程式を求めることができれば，</a:t>
            </a:r>
            <a:r>
              <a:rPr lang="ja-JP" altLang="en-US" dirty="0" smtClean="0"/>
              <a:t>運動を</a:t>
            </a:r>
            <a:r>
              <a:rPr lang="ja-JP" altLang="en-US" dirty="0"/>
              <a:t>動力学的に考えることが可能となり，運動方程式を解析することで，</a:t>
            </a:r>
            <a:r>
              <a:rPr lang="ja-JP" altLang="en-US" dirty="0" smtClean="0"/>
              <a:t>手先の</a:t>
            </a:r>
            <a:r>
              <a:rPr lang="ja-JP" altLang="en-US" dirty="0"/>
              <a:t>収束性や途中の軌道がわかるようになる．また，その解析結果を利用して</a:t>
            </a:r>
            <a:r>
              <a:rPr lang="ja-JP" altLang="en-US" dirty="0" smtClean="0"/>
              <a:t>，より</a:t>
            </a:r>
            <a:r>
              <a:rPr lang="ja-JP" altLang="en-US" dirty="0"/>
              <a:t>高精度な制御法を得ることができる．</a:t>
            </a:r>
            <a:endParaRPr lang="en-US" altLang="ja-JP" dirty="0" smtClean="0"/>
          </a:p>
        </p:txBody>
      </p:sp>
    </p:spTree>
    <p:extLst>
      <p:ext uri="{BB962C8B-B14F-4D97-AF65-F5344CB8AC3E}">
        <p14:creationId xmlns:p14="http://schemas.microsoft.com/office/powerpoint/2010/main" val="338968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0731" y="260648"/>
            <a:ext cx="8190544" cy="1143000"/>
          </a:xfrm>
          <a:solidFill>
            <a:schemeClr val="bg1"/>
          </a:solidFill>
        </p:spPr>
        <p:txBody>
          <a:bodyPr>
            <a:noAutofit/>
          </a:bodyPr>
          <a:lstStyle/>
          <a:p>
            <a:r>
              <a:rPr kumimoji="1" lang="en-US" altLang="ja-JP" sz="4000" dirty="0" smtClean="0"/>
              <a:t>12.1.3 1</a:t>
            </a:r>
            <a:r>
              <a:rPr kumimoji="1" lang="ja-JP" altLang="en-US" sz="4000" dirty="0" smtClean="0"/>
              <a:t>リンク</a:t>
            </a:r>
            <a:r>
              <a:rPr kumimoji="1" lang="en-US" altLang="ja-JP" sz="4000" dirty="0" smtClean="0"/>
              <a:t>1</a:t>
            </a:r>
            <a:r>
              <a:rPr kumimoji="1" lang="ja-JP" altLang="en-US" sz="4000" dirty="0" smtClean="0"/>
              <a:t>関節マニピュレータの</a:t>
            </a:r>
            <a:r>
              <a:rPr kumimoji="1" lang="en-US" altLang="ja-JP" sz="4000" dirty="0" smtClean="0"/>
              <a:t/>
            </a:r>
            <a:br>
              <a:rPr kumimoji="1" lang="en-US" altLang="ja-JP" sz="4000" dirty="0" smtClean="0"/>
            </a:br>
            <a:r>
              <a:rPr kumimoji="1" lang="ja-JP" altLang="en-US" sz="4000" dirty="0" smtClean="0"/>
              <a:t>　　　　運動方程式</a:t>
            </a:r>
            <a:endParaRPr kumimoji="1" lang="ja-JP" altLang="en-US" sz="3600" dirty="0"/>
          </a:p>
        </p:txBody>
      </p:sp>
      <p:sp>
        <p:nvSpPr>
          <p:cNvPr id="5" name="コンテンツ プレースホルダー 3"/>
          <p:cNvSpPr>
            <a:spLocks noGrp="1"/>
          </p:cNvSpPr>
          <p:nvPr>
            <p:ph idx="1"/>
          </p:nvPr>
        </p:nvSpPr>
        <p:spPr>
          <a:xfrm>
            <a:off x="415270" y="1530847"/>
            <a:ext cx="8477209" cy="4389120"/>
          </a:xfrm>
        </p:spPr>
        <p:txBody>
          <a:bodyPr>
            <a:normAutofit fontScale="92500"/>
          </a:bodyPr>
          <a:lstStyle/>
          <a:p>
            <a:r>
              <a:rPr lang="en-US" altLang="ja-JP" dirty="0" smtClean="0"/>
              <a:t>1 </a:t>
            </a:r>
            <a:r>
              <a:rPr lang="ja-JP" altLang="en-US" dirty="0"/>
              <a:t>リンク</a:t>
            </a:r>
            <a:r>
              <a:rPr lang="en-US" altLang="ja-JP" dirty="0"/>
              <a:t>1 </a:t>
            </a:r>
            <a:r>
              <a:rPr lang="ja-JP" altLang="en-US" dirty="0"/>
              <a:t>関節マニピュレータの運動</a:t>
            </a:r>
            <a:r>
              <a:rPr lang="ja-JP" altLang="en-US" dirty="0" smtClean="0"/>
              <a:t>方程式を考える．重力の影響も考慮する．アクチュエータより関節トルク </a:t>
            </a:r>
            <a:r>
              <a:rPr lang="ja-JP" altLang="en-US" dirty="0"/>
              <a:t>を発生させる</a:t>
            </a:r>
            <a:r>
              <a:rPr lang="ja-JP" altLang="en-US" dirty="0" smtClean="0"/>
              <a:t>．</a:t>
            </a:r>
            <a:endParaRPr lang="en-US" altLang="ja-JP" dirty="0" smtClean="0"/>
          </a:p>
          <a:p>
            <a:r>
              <a:rPr lang="ja-JP" altLang="en-US" dirty="0" smtClean="0"/>
              <a:t>この</a:t>
            </a:r>
            <a:r>
              <a:rPr lang="ja-JP" altLang="en-US" dirty="0"/>
              <a:t>マニピュレータの運動方程式は</a:t>
            </a:r>
            <a:r>
              <a:rPr lang="ja-JP" altLang="en-US" dirty="0" smtClean="0"/>
              <a:t>，式</a:t>
            </a:r>
            <a:r>
              <a:rPr lang="en-US" altLang="ja-JP" dirty="0"/>
              <a:t>(3.5) </a:t>
            </a:r>
            <a:r>
              <a:rPr lang="ja-JP" altLang="en-US" dirty="0"/>
              <a:t>に示されるトルクの定義と</a:t>
            </a:r>
            <a:r>
              <a:rPr lang="ja-JP" altLang="en-US" dirty="0" smtClean="0"/>
              <a:t>，式</a:t>
            </a:r>
            <a:r>
              <a:rPr lang="en-US" altLang="ja-JP" dirty="0"/>
              <a:t>(8.6) </a:t>
            </a:r>
            <a:r>
              <a:rPr lang="ja-JP" altLang="en-US" dirty="0"/>
              <a:t>に示される重力補償するトルクを考慮すれば</a:t>
            </a:r>
            <a:r>
              <a:rPr lang="ja-JP" altLang="en-US" dirty="0" smtClean="0"/>
              <a:t>，比較的</a:t>
            </a:r>
            <a:r>
              <a:rPr lang="ja-JP" altLang="en-US" dirty="0"/>
              <a:t>簡単</a:t>
            </a:r>
            <a:r>
              <a:rPr lang="ja-JP" altLang="en-US" dirty="0" smtClean="0"/>
              <a:t>に求めることができる．</a:t>
            </a:r>
            <a:endParaRPr lang="en-US" altLang="ja-JP" dirty="0"/>
          </a:p>
          <a:p>
            <a:r>
              <a:rPr lang="ja-JP" altLang="en-US" dirty="0" smtClean="0"/>
              <a:t>しかし</a:t>
            </a:r>
            <a:r>
              <a:rPr lang="ja-JP" altLang="en-US" dirty="0"/>
              <a:t>，このアプローチで複雑なマニピュレータ</a:t>
            </a:r>
            <a:r>
              <a:rPr lang="ja-JP" altLang="en-US" dirty="0" smtClean="0"/>
              <a:t>の運動</a:t>
            </a:r>
            <a:r>
              <a:rPr lang="ja-JP" altLang="en-US" dirty="0"/>
              <a:t>方程式を導くのは困難である．</a:t>
            </a:r>
            <a:endParaRPr lang="en-US" altLang="ja-JP" dirty="0" smtClean="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4149218"/>
            <a:ext cx="3015409" cy="2687416"/>
          </a:xfrm>
          <a:prstGeom prst="rect">
            <a:avLst/>
          </a:prstGeom>
        </p:spPr>
      </p:pic>
    </p:spTree>
    <p:extLst>
      <p:ext uri="{BB962C8B-B14F-4D97-AF65-F5344CB8AC3E}">
        <p14:creationId xmlns:p14="http://schemas.microsoft.com/office/powerpoint/2010/main" val="4122206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003232" cy="708688"/>
          </a:xfrm>
        </p:spPr>
        <p:txBody>
          <a:bodyPr/>
          <a:lstStyle/>
          <a:p>
            <a:r>
              <a:rPr kumimoji="1" lang="en-US" altLang="ja-JP" dirty="0" smtClean="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12.1   </a:t>
            </a:r>
            <a:r>
              <a:rPr kumimoji="1" lang="ja-JP" altLang="en-US" dirty="0" smtClean="0"/>
              <a:t>静力学と動力学</a:t>
            </a:r>
            <a:endParaRPr kumimoji="1" lang="en-US" altLang="ja-JP" dirty="0" smtClean="0"/>
          </a:p>
          <a:p>
            <a:r>
              <a:rPr lang="en-US" altLang="ja-JP" dirty="0" smtClean="0"/>
              <a:t>12.2  </a:t>
            </a:r>
            <a:r>
              <a:rPr lang="ja-JP" altLang="en-US" dirty="0" smtClean="0"/>
              <a:t>ラグランジュ法による運動方程式の導出</a:t>
            </a:r>
            <a:endParaRPr lang="en-US" altLang="ja-JP" dirty="0" smtClean="0"/>
          </a:p>
          <a:p>
            <a:r>
              <a:rPr lang="en-US" altLang="ja-JP" dirty="0" smtClean="0"/>
              <a:t>12.3</a:t>
            </a:r>
            <a:r>
              <a:rPr lang="ja-JP" altLang="en-US" dirty="0" smtClean="0"/>
              <a:t>　運動方程式の計算例</a:t>
            </a:r>
            <a:endParaRPr lang="en-US" altLang="ja-JP" dirty="0" smtClean="0"/>
          </a:p>
        </p:txBody>
      </p:sp>
      <p:sp>
        <p:nvSpPr>
          <p:cNvPr id="4" name="正方形/長方形 3"/>
          <p:cNvSpPr/>
          <p:nvPr/>
        </p:nvSpPr>
        <p:spPr>
          <a:xfrm>
            <a:off x="457200" y="2348880"/>
            <a:ext cx="6563072"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250432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12467</TotalTime>
  <Words>1349</Words>
  <Application>Microsoft Office PowerPoint</Application>
  <PresentationFormat>画面に合わせる (4:3)</PresentationFormat>
  <Paragraphs>71</Paragraphs>
  <Slides>19</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19</vt:i4>
      </vt:variant>
    </vt:vector>
  </HeadingPairs>
  <TitlesOfParts>
    <vt:vector size="26" baseType="lpstr">
      <vt:lpstr>HGP明朝E</vt:lpstr>
      <vt:lpstr>ＭＳ Ｐゴシック</vt:lpstr>
      <vt:lpstr>Calibri</vt:lpstr>
      <vt:lpstr>Constantia</vt:lpstr>
      <vt:lpstr>Wingdings</vt:lpstr>
      <vt:lpstr>Wingdings 2</vt:lpstr>
      <vt:lpstr>リゾート</vt:lpstr>
      <vt:lpstr>ロボット工学 第12回　解析力学の基礎</vt:lpstr>
      <vt:lpstr>Information</vt:lpstr>
      <vt:lpstr>STORY 解析力学の基礎</vt:lpstr>
      <vt:lpstr>Contents</vt:lpstr>
      <vt:lpstr>12.1.1 バネ問題</vt:lpstr>
      <vt:lpstr>PowerPoint プレゼンテーション</vt:lpstr>
      <vt:lpstr>12.1.2 運動方程式とは</vt:lpstr>
      <vt:lpstr>12.1.3 1リンク1関節マニピュレータの 　　　　運動方程式</vt:lpstr>
      <vt:lpstr>Contents</vt:lpstr>
      <vt:lpstr>12.2.1 ニュートンオイラー法と 　　　　　　　　　　　　　　　ラグランジュ法</vt:lpstr>
      <vt:lpstr>12.2.2 一般化座標・一般化速度 　　　　・一般化力</vt:lpstr>
      <vt:lpstr>12.2.3 ラグランジュの運動方程式</vt:lpstr>
      <vt:lpstr>Contents</vt:lpstr>
      <vt:lpstr>12.3.1 【計算例1】斜面を滑る物体の運動</vt:lpstr>
      <vt:lpstr>12.3.2 【計算例2】1リンク1関節システム</vt:lpstr>
      <vt:lpstr>12.3.3 【計算例3】並進と回転が融合した 　　　　　　　　　　　システム</vt:lpstr>
      <vt:lpstr>PowerPoint プレゼンテーション</vt:lpstr>
      <vt:lpstr>章末問題</vt:lpstr>
      <vt:lpstr>第12章のまとめ</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人工知能概論 </dc:title>
  <dc:creator>user</dc:creator>
  <cp:lastModifiedBy>BHD2013</cp:lastModifiedBy>
  <cp:revision>244</cp:revision>
  <cp:lastPrinted>2013-10-08T03:26:13Z</cp:lastPrinted>
  <dcterms:created xsi:type="dcterms:W3CDTF">2012-07-12T01:49:14Z</dcterms:created>
  <dcterms:modified xsi:type="dcterms:W3CDTF">2018-02-06T09:56:30Z</dcterms:modified>
</cp:coreProperties>
</file>