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473" r:id="rId2"/>
    <p:sldId id="474" r:id="rId3"/>
    <p:sldId id="408" r:id="rId4"/>
    <p:sldId id="447" r:id="rId5"/>
    <p:sldId id="547" r:id="rId6"/>
    <p:sldId id="565" r:id="rId7"/>
    <p:sldId id="556" r:id="rId8"/>
    <p:sldId id="566" r:id="rId9"/>
    <p:sldId id="567" r:id="rId10"/>
    <p:sldId id="568" r:id="rId11"/>
    <p:sldId id="569" r:id="rId12"/>
    <p:sldId id="570" r:id="rId13"/>
    <p:sldId id="571" r:id="rId14"/>
    <p:sldId id="531" r:id="rId15"/>
    <p:sldId id="468" r:id="rId16"/>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5" autoAdjust="0"/>
    <p:restoredTop sz="94660"/>
  </p:normalViewPr>
  <p:slideViewPr>
    <p:cSldViewPr>
      <p:cViewPr varScale="1">
        <p:scale>
          <a:sx n="58" d="100"/>
          <a:sy n="58" d="100"/>
        </p:scale>
        <p:origin x="132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3132063F-5B66-4DE5-B723-E7B075FE503A}" type="datetimeFigureOut">
              <a:rPr kumimoji="1" lang="ja-JP" altLang="en-US" smtClean="0"/>
              <a:t>2018/2/6</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DFEEBE2F-0215-46CF-AC68-46A001918027}" type="slidenum">
              <a:rPr kumimoji="1" lang="ja-JP" altLang="en-US" smtClean="0"/>
              <a:t>‹#›</a:t>
            </a:fld>
            <a:endParaRPr kumimoji="1" lang="ja-JP" altLang="en-US"/>
          </a:p>
        </p:txBody>
      </p:sp>
    </p:spTree>
    <p:extLst>
      <p:ext uri="{BB962C8B-B14F-4D97-AF65-F5344CB8AC3E}">
        <p14:creationId xmlns:p14="http://schemas.microsoft.com/office/powerpoint/2010/main" val="191551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97290CC-E165-4975-A2DF-AB660994BD7B}" type="datetimeFigureOut">
              <a:rPr kumimoji="1" lang="ja-JP" altLang="en-US" smtClean="0"/>
              <a:t>2018/2/6</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A363144C-85AE-4336-A6C0-89584B52731E}" type="slidenum">
              <a:rPr kumimoji="1" lang="ja-JP" altLang="en-US" smtClean="0"/>
              <a:t>‹#›</a:t>
            </a:fld>
            <a:endParaRPr kumimoji="1" lang="ja-JP" altLang="en-US"/>
          </a:p>
        </p:txBody>
      </p:sp>
    </p:spTree>
    <p:extLst>
      <p:ext uri="{BB962C8B-B14F-4D97-AF65-F5344CB8AC3E}">
        <p14:creationId xmlns:p14="http://schemas.microsoft.com/office/powerpoint/2010/main" val="1496899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2018/2/6</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887971"/>
            <a:ext cx="7851648" cy="1828800"/>
          </a:xfrm>
        </p:spPr>
        <p:txBody>
          <a:bodyPr>
            <a:normAutofit/>
          </a:bodyPr>
          <a:lstStyle/>
          <a:p>
            <a:r>
              <a:rPr lang="ja-JP" altLang="en-US" dirty="0" smtClean="0"/>
              <a:t>ロボット工学</a:t>
            </a:r>
            <a:r>
              <a:rPr lang="en-US" altLang="ja-JP" dirty="0" smtClean="0"/>
              <a:t/>
            </a:r>
            <a:br>
              <a:rPr lang="en-US" altLang="ja-JP" dirty="0" smtClean="0"/>
            </a:br>
            <a:r>
              <a:rPr lang="ja-JP" altLang="en-US" sz="2400" dirty="0" smtClean="0"/>
              <a:t>第</a:t>
            </a:r>
            <a:r>
              <a:rPr lang="en-US" altLang="ja-JP" sz="2400" dirty="0" smtClean="0"/>
              <a:t>13</a:t>
            </a:r>
            <a:r>
              <a:rPr lang="ja-JP" altLang="en-US" sz="2400" dirty="0" smtClean="0"/>
              <a:t>回　ロボットの動力学</a:t>
            </a:r>
            <a:endParaRPr kumimoji="1" lang="ja-JP" altLang="en-US" sz="2400" dirty="0"/>
          </a:p>
        </p:txBody>
      </p:sp>
      <p:sp>
        <p:nvSpPr>
          <p:cNvPr id="3" name="サブタイトル 2"/>
          <p:cNvSpPr>
            <a:spLocks noGrp="1"/>
          </p:cNvSpPr>
          <p:nvPr>
            <p:ph type="subTitle" idx="1"/>
          </p:nvPr>
        </p:nvSpPr>
        <p:spPr>
          <a:xfrm>
            <a:off x="755576" y="3843442"/>
            <a:ext cx="7854696" cy="1752600"/>
          </a:xfrm>
        </p:spPr>
        <p:txBody>
          <a:bodyPr/>
          <a:lstStyle/>
          <a:p>
            <a:r>
              <a:rPr lang="ja-JP" altLang="en-US" dirty="0" smtClean="0"/>
              <a:t>福岡工業大学 工学部 知能機械工学科</a:t>
            </a:r>
            <a:endParaRPr lang="en-US" altLang="ja-JP" dirty="0" smtClean="0"/>
          </a:p>
          <a:p>
            <a:r>
              <a:rPr kumimoji="1" lang="ja-JP" altLang="en-US" dirty="0" smtClean="0"/>
              <a:t>木野　仁</a:t>
            </a:r>
            <a:endParaRPr kumimoji="1" lang="ja-JP" altLang="en-US"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971" y="0"/>
            <a:ext cx="1981196" cy="1981895"/>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4"/>
          <p:cNvSpPr txBox="1">
            <a:spLocks/>
          </p:cNvSpPr>
          <p:nvPr/>
        </p:nvSpPr>
        <p:spPr>
          <a:xfrm>
            <a:off x="204073" y="5061947"/>
            <a:ext cx="8939927" cy="1872208"/>
          </a:xfrm>
          <a:prstGeom prst="rect">
            <a:avLst/>
          </a:prstGeom>
        </p:spPr>
        <p:txBody>
          <a:bodyPr>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buFont typeface="Wingdings" panose="05000000000000000000" pitchFamily="2" charset="2"/>
              <a:buChar char="l"/>
            </a:pPr>
            <a:r>
              <a:rPr lang="ja-JP" altLang="en-US" dirty="0">
                <a:solidFill>
                  <a:schemeClr val="bg1"/>
                </a:solidFill>
              </a:rPr>
              <a:t>本サイトで提供されるコンテンツの著作権は，木野仁，谷口忠大，峰岸桃，（株）講談社にある．</a:t>
            </a:r>
          </a:p>
          <a:p>
            <a:pPr>
              <a:buFont typeface="Wingdings" panose="05000000000000000000" pitchFamily="2" charset="2"/>
              <a:buChar char="l"/>
            </a:pPr>
            <a:r>
              <a:rPr lang="ja-JP" altLang="en-US" dirty="0">
                <a:solidFill>
                  <a:schemeClr val="bg1"/>
                </a:solidFill>
              </a:rPr>
              <a:t>非営利目的に限り，ファイルのダウンロード，印刷，複製，大量の印刷を自由に行ってよい．</a:t>
            </a:r>
          </a:p>
          <a:p>
            <a:pPr>
              <a:buFont typeface="Wingdings" panose="05000000000000000000" pitchFamily="2" charset="2"/>
              <a:buChar char="l"/>
            </a:pPr>
            <a:r>
              <a:rPr lang="ja-JP" altLang="en-US" dirty="0">
                <a:solidFill>
                  <a:schemeClr val="bg1"/>
                </a:solidFill>
              </a:rPr>
              <a:t>講義や勉強会などで配布し，利用していただくのも大歓迎である</a:t>
            </a:r>
            <a:r>
              <a:rPr lang="ja-JP" altLang="en-US" dirty="0" smtClean="0">
                <a:solidFill>
                  <a:schemeClr val="bg1"/>
                </a:solidFill>
              </a:rPr>
              <a:t>．ただし</a:t>
            </a:r>
            <a:r>
              <a:rPr lang="ja-JP" altLang="en-US" dirty="0">
                <a:solidFill>
                  <a:schemeClr val="bg1"/>
                </a:solidFill>
              </a:rPr>
              <a:t>，そうして作ったものを無断で販売することを禁止する．</a:t>
            </a:r>
          </a:p>
          <a:p>
            <a:pPr>
              <a:buFont typeface="Wingdings" panose="05000000000000000000" pitchFamily="2" charset="2"/>
              <a:buChar char="l"/>
            </a:pPr>
            <a:r>
              <a:rPr lang="ja-JP" altLang="en-US" dirty="0" smtClean="0">
                <a:solidFill>
                  <a:schemeClr val="bg1"/>
                </a:solidFill>
              </a:rPr>
              <a:t>つね</a:t>
            </a:r>
            <a:r>
              <a:rPr lang="ja-JP" altLang="en-US" dirty="0">
                <a:solidFill>
                  <a:schemeClr val="bg1"/>
                </a:solidFill>
              </a:rPr>
              <a:t>に最新版を配布したいので，ファイルのネット上での再配布も禁止する．</a:t>
            </a:r>
          </a:p>
          <a:p>
            <a:pPr marL="0" indent="0">
              <a:buNone/>
            </a:pPr>
            <a:endParaRPr lang="ja-JP" altLang="en-US" dirty="0"/>
          </a:p>
        </p:txBody>
      </p:sp>
      <p:pic>
        <p:nvPicPr>
          <p:cNvPr id="7" name="図 6"/>
          <p:cNvPicPr>
            <a:picLocks noChangeAspect="1"/>
          </p:cNvPicPr>
          <p:nvPr/>
        </p:nvPicPr>
        <p:blipFill>
          <a:blip r:embed="rId3"/>
          <a:stretch>
            <a:fillRect/>
          </a:stretch>
        </p:blipFill>
        <p:spPr>
          <a:xfrm>
            <a:off x="214548" y="260648"/>
            <a:ext cx="2351703" cy="2654735"/>
          </a:xfrm>
          <a:prstGeom prst="rect">
            <a:avLst/>
          </a:prstGeom>
        </p:spPr>
      </p:pic>
    </p:spTree>
    <p:extLst>
      <p:ext uri="{BB962C8B-B14F-4D97-AF65-F5344CB8AC3E}">
        <p14:creationId xmlns:p14="http://schemas.microsoft.com/office/powerpoint/2010/main" val="199963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200800" cy="636680"/>
          </a:xfrm>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13.1   2</a:t>
            </a:r>
            <a:r>
              <a:rPr kumimoji="1" lang="ja-JP" altLang="en-US" dirty="0" smtClean="0"/>
              <a:t>リンク</a:t>
            </a:r>
            <a:r>
              <a:rPr kumimoji="1" lang="en-US" altLang="ja-JP" dirty="0" smtClean="0"/>
              <a:t>2</a:t>
            </a:r>
            <a:r>
              <a:rPr kumimoji="1" lang="ja-JP" altLang="en-US" dirty="0" smtClean="0"/>
              <a:t>関節マニピュレータの運動方程式</a:t>
            </a:r>
            <a:endParaRPr kumimoji="1" lang="en-US" altLang="ja-JP" dirty="0" smtClean="0"/>
          </a:p>
          <a:p>
            <a:r>
              <a:rPr lang="en-US" altLang="ja-JP" dirty="0" smtClean="0"/>
              <a:t>13.2  </a:t>
            </a:r>
            <a:r>
              <a:rPr lang="ja-JP" altLang="en-US" dirty="0" smtClean="0"/>
              <a:t>順運動学と逆運動学</a:t>
            </a:r>
            <a:endParaRPr lang="en-US" altLang="ja-JP" dirty="0" smtClean="0"/>
          </a:p>
          <a:p>
            <a:r>
              <a:rPr lang="en-US" altLang="ja-JP" dirty="0" smtClean="0"/>
              <a:t>13.3</a:t>
            </a:r>
            <a:r>
              <a:rPr lang="ja-JP" altLang="en-US" dirty="0" smtClean="0"/>
              <a:t>　計算トルク法による軌道制御</a:t>
            </a:r>
            <a:endParaRPr lang="en-US" altLang="ja-JP" dirty="0" smtClean="0"/>
          </a:p>
        </p:txBody>
      </p:sp>
      <p:sp>
        <p:nvSpPr>
          <p:cNvPr id="4" name="正方形/長方形 3"/>
          <p:cNvSpPr/>
          <p:nvPr/>
        </p:nvSpPr>
        <p:spPr>
          <a:xfrm>
            <a:off x="457200" y="2852936"/>
            <a:ext cx="720080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176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904" y="788163"/>
            <a:ext cx="8140972" cy="736897"/>
          </a:xfrm>
          <a:solidFill>
            <a:schemeClr val="bg1"/>
          </a:solidFill>
        </p:spPr>
        <p:txBody>
          <a:bodyPr>
            <a:normAutofit fontScale="90000"/>
          </a:bodyPr>
          <a:lstStyle/>
          <a:p>
            <a:r>
              <a:rPr kumimoji="1" lang="en-US" altLang="ja-JP" dirty="0" smtClean="0"/>
              <a:t>13.3.1 </a:t>
            </a:r>
            <a:r>
              <a:rPr kumimoji="1" lang="ja-JP" altLang="en-US" dirty="0" smtClean="0"/>
              <a:t>並進</a:t>
            </a:r>
            <a:r>
              <a:rPr kumimoji="1" lang="en-US" altLang="ja-JP" dirty="0" smtClean="0"/>
              <a:t>1</a:t>
            </a:r>
            <a:r>
              <a:rPr kumimoji="1" lang="ja-JP" altLang="en-US" dirty="0" smtClean="0"/>
              <a:t>自由度システムの例</a:t>
            </a:r>
            <a:endParaRPr kumimoji="1" lang="ja-JP" altLang="en-US" sz="4800" dirty="0"/>
          </a:p>
        </p:txBody>
      </p:sp>
      <p:sp>
        <p:nvSpPr>
          <p:cNvPr id="5" name="コンテンツ プレースホルダー 3"/>
          <p:cNvSpPr>
            <a:spLocks noGrp="1"/>
          </p:cNvSpPr>
          <p:nvPr>
            <p:ph idx="1"/>
          </p:nvPr>
        </p:nvSpPr>
        <p:spPr>
          <a:xfrm>
            <a:off x="415270" y="1530847"/>
            <a:ext cx="8477209" cy="4389120"/>
          </a:xfrm>
        </p:spPr>
        <p:txBody>
          <a:bodyPr>
            <a:normAutofit fontScale="92500"/>
          </a:bodyPr>
          <a:lstStyle/>
          <a:p>
            <a:r>
              <a:rPr lang="ja-JP" altLang="en-US" dirty="0" smtClean="0"/>
              <a:t>計算トルク法は，</a:t>
            </a:r>
            <a:r>
              <a:rPr lang="ja-JP" altLang="en-US" dirty="0"/>
              <a:t>逆動力学を用いた軌道制御の</a:t>
            </a:r>
            <a:r>
              <a:rPr lang="ja-JP" altLang="en-US" dirty="0" smtClean="0"/>
              <a:t>方法である．</a:t>
            </a:r>
            <a:endParaRPr lang="ja-JP" altLang="en-US" dirty="0"/>
          </a:p>
          <a:p>
            <a:r>
              <a:rPr lang="ja-JP" altLang="en-US" dirty="0" smtClean="0"/>
              <a:t>質点</a:t>
            </a:r>
            <a:r>
              <a:rPr lang="en-US" altLang="ja-JP" dirty="0"/>
              <a:t>1 </a:t>
            </a:r>
            <a:r>
              <a:rPr lang="ja-JP" altLang="en-US" dirty="0"/>
              <a:t>自由</a:t>
            </a:r>
            <a:r>
              <a:rPr lang="ja-JP" altLang="en-US" dirty="0" smtClean="0"/>
              <a:t>度の運動方程式を考える．質点の値は正確に与えられているとする．</a:t>
            </a:r>
            <a:endParaRPr lang="en-US" altLang="ja-JP" dirty="0" smtClean="0"/>
          </a:p>
          <a:p>
            <a:r>
              <a:rPr lang="ja-JP" altLang="en-US" dirty="0" smtClean="0"/>
              <a:t>目標運動が与えられた時，運動方程式によりそのときの力を計算し，その力を物体に与えることで，目標運動を</a:t>
            </a:r>
            <a:r>
              <a:rPr lang="ja-JP" altLang="en-US" dirty="0"/>
              <a:t>完全に実現できる</a:t>
            </a:r>
            <a:r>
              <a:rPr lang="ja-JP" altLang="en-US" dirty="0" smtClean="0"/>
              <a:t>．</a:t>
            </a:r>
            <a:endParaRPr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623" y="3799325"/>
            <a:ext cx="5056253" cy="3058675"/>
          </a:xfrm>
          <a:prstGeom prst="rect">
            <a:avLst/>
          </a:prstGeom>
        </p:spPr>
      </p:pic>
    </p:spTree>
    <p:extLst>
      <p:ext uri="{BB962C8B-B14F-4D97-AF65-F5344CB8AC3E}">
        <p14:creationId xmlns:p14="http://schemas.microsoft.com/office/powerpoint/2010/main" val="210993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904" y="387847"/>
            <a:ext cx="6606368" cy="1143000"/>
          </a:xfrm>
          <a:solidFill>
            <a:schemeClr val="bg1"/>
          </a:solidFill>
        </p:spPr>
        <p:txBody>
          <a:bodyPr>
            <a:noAutofit/>
          </a:bodyPr>
          <a:lstStyle/>
          <a:p>
            <a:r>
              <a:rPr kumimoji="1" lang="en-US" altLang="ja-JP" sz="4000" dirty="0" smtClean="0"/>
              <a:t>13.3.2 </a:t>
            </a:r>
            <a:r>
              <a:rPr kumimoji="1" lang="ja-JP" altLang="en-US" sz="4000" dirty="0" smtClean="0"/>
              <a:t>マニピュレータにおける</a:t>
            </a:r>
            <a:r>
              <a:rPr kumimoji="1" lang="en-US" altLang="ja-JP" sz="4000" dirty="0" smtClean="0"/>
              <a:t/>
            </a:r>
            <a:br>
              <a:rPr kumimoji="1" lang="en-US" altLang="ja-JP" sz="4000" dirty="0" smtClean="0"/>
            </a:br>
            <a:r>
              <a:rPr kumimoji="1" lang="ja-JP" altLang="en-US" sz="4000" dirty="0" smtClean="0"/>
              <a:t>　　　　計算トルク法</a:t>
            </a:r>
            <a:endParaRPr kumimoji="1" lang="ja-JP" altLang="en-US" sz="3600" dirty="0"/>
          </a:p>
        </p:txBody>
      </p:sp>
      <p:sp>
        <p:nvSpPr>
          <p:cNvPr id="5" name="コンテンツ プレースホルダー 3"/>
          <p:cNvSpPr>
            <a:spLocks noGrp="1"/>
          </p:cNvSpPr>
          <p:nvPr>
            <p:ph idx="1"/>
          </p:nvPr>
        </p:nvSpPr>
        <p:spPr>
          <a:xfrm>
            <a:off x="435180" y="1772816"/>
            <a:ext cx="8477209" cy="4389120"/>
          </a:xfrm>
        </p:spPr>
        <p:txBody>
          <a:bodyPr>
            <a:normAutofit fontScale="92500"/>
          </a:bodyPr>
          <a:lstStyle/>
          <a:p>
            <a:r>
              <a:rPr lang="ja-JP" altLang="en-US" dirty="0" smtClean="0"/>
              <a:t>マニピュレータの運動方程式はわかっているものとする．</a:t>
            </a:r>
            <a:endParaRPr lang="en-US" altLang="ja-JP" dirty="0" smtClean="0"/>
          </a:p>
          <a:p>
            <a:r>
              <a:rPr lang="ja-JP" altLang="en-US" dirty="0" smtClean="0"/>
              <a:t>逆動力学より目標の関節運動を代入して，そのときの関節トルクを計算しておく．この関節トルクを実際のマニピュレータの関節</a:t>
            </a:r>
            <a:r>
              <a:rPr lang="ja-JP" altLang="en-US" dirty="0"/>
              <a:t>に入力することで，目標の関節</a:t>
            </a:r>
            <a:r>
              <a:rPr lang="ja-JP" altLang="en-US" dirty="0" smtClean="0"/>
              <a:t>運動を完璧</a:t>
            </a:r>
            <a:r>
              <a:rPr lang="ja-JP" altLang="en-US" dirty="0"/>
              <a:t>に実現</a:t>
            </a:r>
            <a:r>
              <a:rPr lang="ja-JP" altLang="en-US" dirty="0" smtClean="0"/>
              <a:t>できる</a:t>
            </a:r>
            <a:endParaRPr lang="en-US" altLang="ja-JP" dirty="0" smtClean="0"/>
          </a:p>
          <a:p>
            <a:r>
              <a:rPr lang="ja-JP" altLang="en-US" dirty="0" smtClean="0"/>
              <a:t>この</a:t>
            </a:r>
            <a:r>
              <a:rPr lang="ja-JP" altLang="en-US" dirty="0"/>
              <a:t>ような，逆動力学に基づく軌道制御法を計算</a:t>
            </a:r>
            <a:r>
              <a:rPr lang="ja-JP" altLang="en-US" dirty="0" smtClean="0"/>
              <a:t>トルク法</a:t>
            </a:r>
            <a:r>
              <a:rPr lang="ja-JP" altLang="en-US" dirty="0"/>
              <a:t>と呼ぶ．</a:t>
            </a:r>
          </a:p>
          <a:p>
            <a:r>
              <a:rPr lang="ja-JP" altLang="en-US" dirty="0" smtClean="0"/>
              <a:t>計算トルク法</a:t>
            </a:r>
            <a:r>
              <a:rPr lang="ja-JP" altLang="en-US" dirty="0"/>
              <a:t>の場合では，理論上完全に目標軌道に追従すること</a:t>
            </a:r>
            <a:r>
              <a:rPr lang="ja-JP" altLang="en-US" dirty="0" smtClean="0"/>
              <a:t>ができる．ただし，各物理</a:t>
            </a:r>
            <a:r>
              <a:rPr lang="ja-JP" altLang="en-US" dirty="0"/>
              <a:t>パラメータの値を正確に知っておく必要がある</a:t>
            </a:r>
            <a:r>
              <a:rPr lang="ja-JP" altLang="en-US" dirty="0" smtClean="0"/>
              <a:t>．</a:t>
            </a:r>
            <a:endParaRPr lang="ja-JP" altLang="en-US" dirty="0"/>
          </a:p>
        </p:txBody>
      </p:sp>
      <p:pic>
        <p:nvPicPr>
          <p:cNvPr id="3" name="図 2"/>
          <p:cNvPicPr>
            <a:picLocks noChangeAspect="1"/>
          </p:cNvPicPr>
          <p:nvPr/>
        </p:nvPicPr>
        <p:blipFill>
          <a:blip r:embed="rId2"/>
          <a:stretch>
            <a:fillRect/>
          </a:stretch>
        </p:blipFill>
        <p:spPr>
          <a:xfrm>
            <a:off x="1717982" y="5301208"/>
            <a:ext cx="5911604" cy="699059"/>
          </a:xfrm>
          <a:prstGeom prst="rect">
            <a:avLst/>
          </a:prstGeom>
        </p:spPr>
      </p:pic>
    </p:spTree>
    <p:extLst>
      <p:ext uri="{BB962C8B-B14F-4D97-AF65-F5344CB8AC3E}">
        <p14:creationId xmlns:p14="http://schemas.microsoft.com/office/powerpoint/2010/main" val="280126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904" y="793950"/>
            <a:ext cx="8478575" cy="736897"/>
          </a:xfrm>
          <a:solidFill>
            <a:schemeClr val="bg1"/>
          </a:solidFill>
        </p:spPr>
        <p:txBody>
          <a:bodyPr>
            <a:normAutofit fontScale="90000"/>
          </a:bodyPr>
          <a:lstStyle/>
          <a:p>
            <a:r>
              <a:rPr kumimoji="1" lang="en-US" altLang="ja-JP" dirty="0" smtClean="0"/>
              <a:t>13.3.3 </a:t>
            </a:r>
            <a:r>
              <a:rPr kumimoji="1" lang="ja-JP" altLang="en-US" dirty="0" smtClean="0"/>
              <a:t>アクチュエータの運動方程式</a:t>
            </a:r>
            <a:endParaRPr kumimoji="1" lang="ja-JP" altLang="en-US" sz="4800" dirty="0"/>
          </a:p>
        </p:txBody>
      </p:sp>
      <p:sp>
        <p:nvSpPr>
          <p:cNvPr id="5" name="コンテンツ プレースホルダー 3"/>
          <p:cNvSpPr>
            <a:spLocks noGrp="1"/>
          </p:cNvSpPr>
          <p:nvPr>
            <p:ph idx="1"/>
          </p:nvPr>
        </p:nvSpPr>
        <p:spPr>
          <a:xfrm>
            <a:off x="413904" y="1916832"/>
            <a:ext cx="8477209" cy="4389120"/>
          </a:xfrm>
        </p:spPr>
        <p:txBody>
          <a:bodyPr>
            <a:normAutofit fontScale="92500"/>
          </a:bodyPr>
          <a:lstStyle/>
          <a:p>
            <a:r>
              <a:rPr lang="ja-JP" altLang="en-US" dirty="0" smtClean="0"/>
              <a:t>より精度</a:t>
            </a:r>
            <a:r>
              <a:rPr lang="ja-JP" altLang="en-US" dirty="0"/>
              <a:t>の高い計算トルク法を行うには，マニピュレータの運動方程式だけで</a:t>
            </a:r>
            <a:r>
              <a:rPr lang="ja-JP" altLang="en-US" dirty="0" smtClean="0"/>
              <a:t>なく</a:t>
            </a:r>
            <a:r>
              <a:rPr lang="ja-JP" altLang="en-US" dirty="0"/>
              <a:t>，使用するアクチュエータのもつ力学的特性，つまり運動方程式をも</a:t>
            </a:r>
            <a:r>
              <a:rPr lang="ja-JP" altLang="en-US" dirty="0" smtClean="0"/>
              <a:t>考慮しなければ</a:t>
            </a:r>
            <a:r>
              <a:rPr lang="ja-JP" altLang="en-US" dirty="0"/>
              <a:t>ならない</a:t>
            </a:r>
            <a:r>
              <a:rPr lang="ja-JP" altLang="en-US" dirty="0" smtClean="0"/>
              <a:t>．</a:t>
            </a:r>
            <a:endParaRPr lang="ja-JP" altLang="en-US" dirty="0"/>
          </a:p>
        </p:txBody>
      </p:sp>
    </p:spTree>
    <p:extLst>
      <p:ext uri="{BB962C8B-B14F-4D97-AF65-F5344CB8AC3E}">
        <p14:creationId xmlns:p14="http://schemas.microsoft.com/office/powerpoint/2010/main" val="291693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284" y="692696"/>
            <a:ext cx="2383524" cy="686214"/>
          </a:xfrm>
          <a:solidFill>
            <a:schemeClr val="bg1"/>
          </a:solidFill>
        </p:spPr>
        <p:txBody>
          <a:bodyPr>
            <a:noAutofit/>
          </a:bodyPr>
          <a:lstStyle/>
          <a:p>
            <a:r>
              <a:rPr lang="ja-JP" altLang="en-US" sz="4400" dirty="0" smtClean="0"/>
              <a:t>章末問題</a:t>
            </a:r>
            <a:endParaRPr kumimoji="1" lang="ja-JP" altLang="en-US" sz="4400" dirty="0"/>
          </a:p>
        </p:txBody>
      </p:sp>
      <p:pic>
        <p:nvPicPr>
          <p:cNvPr id="3" name="図 2"/>
          <p:cNvPicPr>
            <a:picLocks noChangeAspect="1"/>
          </p:cNvPicPr>
          <p:nvPr/>
        </p:nvPicPr>
        <p:blipFill>
          <a:blip r:embed="rId2"/>
          <a:stretch>
            <a:fillRect/>
          </a:stretch>
        </p:blipFill>
        <p:spPr>
          <a:xfrm>
            <a:off x="683568" y="1628800"/>
            <a:ext cx="7560840" cy="2080697"/>
          </a:xfrm>
          <a:prstGeom prst="rect">
            <a:avLst/>
          </a:prstGeom>
        </p:spPr>
      </p:pic>
    </p:spTree>
    <p:extLst>
      <p:ext uri="{BB962C8B-B14F-4D97-AF65-F5344CB8AC3E}">
        <p14:creationId xmlns:p14="http://schemas.microsoft.com/office/powerpoint/2010/main" val="258373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08720"/>
            <a:ext cx="3744416" cy="566936"/>
          </a:xfrm>
          <a:solidFill>
            <a:schemeClr val="bg1"/>
          </a:solidFill>
        </p:spPr>
        <p:txBody>
          <a:bodyPr>
            <a:normAutofit/>
          </a:bodyPr>
          <a:lstStyle/>
          <a:p>
            <a:r>
              <a:rPr lang="ja-JP" altLang="en-US" sz="4400" dirty="0" smtClean="0"/>
              <a:t>第</a:t>
            </a:r>
            <a:r>
              <a:rPr lang="en-US" altLang="ja-JP" sz="4400" dirty="0" smtClean="0"/>
              <a:t>13</a:t>
            </a:r>
            <a:r>
              <a:rPr lang="ja-JP" altLang="en-US" sz="4400" dirty="0" smtClean="0"/>
              <a:t>章のまとめ</a:t>
            </a:r>
            <a:endParaRPr kumimoji="1" lang="ja-JP" altLang="en-US" sz="4400" dirty="0"/>
          </a:p>
        </p:txBody>
      </p:sp>
      <p:pic>
        <p:nvPicPr>
          <p:cNvPr id="3" name="図 2"/>
          <p:cNvPicPr>
            <a:picLocks noChangeAspect="1"/>
          </p:cNvPicPr>
          <p:nvPr/>
        </p:nvPicPr>
        <p:blipFill>
          <a:blip r:embed="rId2"/>
          <a:stretch>
            <a:fillRect/>
          </a:stretch>
        </p:blipFill>
        <p:spPr>
          <a:xfrm>
            <a:off x="539766" y="2060848"/>
            <a:ext cx="8084368" cy="2681834"/>
          </a:xfrm>
          <a:prstGeom prst="rect">
            <a:avLst/>
          </a:prstGeom>
        </p:spPr>
      </p:pic>
    </p:spTree>
    <p:extLst>
      <p:ext uri="{BB962C8B-B14F-4D97-AF65-F5344CB8AC3E}">
        <p14:creationId xmlns:p14="http://schemas.microsoft.com/office/powerpoint/2010/main" val="148679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305906"/>
            <a:ext cx="8229600" cy="1143000"/>
          </a:xfrm>
        </p:spPr>
        <p:txBody>
          <a:bodyPr/>
          <a:lstStyle/>
          <a:p>
            <a:r>
              <a:rPr kumimoji="1" lang="en-US" altLang="ja-JP" b="1" dirty="0" smtClean="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smtClean="0"/>
              <a:t>このスライドは「</a:t>
            </a:r>
            <a:r>
              <a:rPr kumimoji="1" lang="ja-JP" altLang="en-US" dirty="0" smtClean="0">
                <a:hlinkClick r:id="rId2"/>
              </a:rPr>
              <a:t>イラストで学ぶロボット工学</a:t>
            </a:r>
            <a:r>
              <a:rPr kumimoji="1" lang="ja-JP" altLang="en-US" dirty="0" smtClean="0"/>
              <a:t>」を講義で活用したり，勉強会で利用したりするために提供されているスライドです．</a:t>
            </a:r>
            <a:endParaRPr kumimoji="1" lang="en-US" altLang="ja-JP" dirty="0" smtClean="0"/>
          </a:p>
          <a:p>
            <a:r>
              <a:rPr lang="ja-JP" altLang="en-US" dirty="0"/>
              <a:t>「</a:t>
            </a:r>
            <a:r>
              <a:rPr lang="ja-JP" altLang="en-US" dirty="0">
                <a:hlinkClick r:id="rId2"/>
              </a:rPr>
              <a:t>イラストで</a:t>
            </a:r>
            <a:r>
              <a:rPr lang="ja-JP" altLang="en-US" dirty="0" smtClean="0">
                <a:hlinkClick r:id="rId2"/>
              </a:rPr>
              <a:t>学ぶロボット工学</a:t>
            </a:r>
            <a:r>
              <a:rPr lang="ja-JP" altLang="en-US" dirty="0" smtClean="0"/>
              <a:t>」をご購入頂けていない方は，必ずご購入いただいてからご利用ください．</a:t>
            </a:r>
            <a:endParaRPr kumimoji="1" lang="ja-JP" altLang="en-US" dirty="0"/>
          </a:p>
        </p:txBody>
      </p:sp>
      <p:pic>
        <p:nvPicPr>
          <p:cNvPr id="4" name="コンテンツ プレースホルダー 3"/>
          <p:cNvPicPr>
            <a:picLocks noGrp="1" noChangeAspect="1"/>
          </p:cNvPicPr>
          <p:nvPr>
            <p:ph sz="half" idx="1"/>
          </p:nvPr>
        </p:nvPicPr>
        <p:blipFill>
          <a:blip r:embed="rId3"/>
          <a:stretch>
            <a:fillRect/>
          </a:stretch>
        </p:blipFill>
        <p:spPr>
          <a:xfrm>
            <a:off x="787739" y="1856006"/>
            <a:ext cx="3403261" cy="4433888"/>
          </a:xfrm>
          <a:prstGeom prst="rect">
            <a:avLst/>
          </a:prstGeom>
        </p:spPr>
      </p:pic>
      <p:pic>
        <p:nvPicPr>
          <p:cNvPr id="6" name="図 5"/>
          <p:cNvPicPr>
            <a:picLocks noChangeAspect="1"/>
          </p:cNvPicPr>
          <p:nvPr/>
        </p:nvPicPr>
        <p:blipFill>
          <a:blip r:embed="rId4"/>
          <a:stretch>
            <a:fillRect/>
          </a:stretch>
        </p:blipFill>
        <p:spPr>
          <a:xfrm>
            <a:off x="6704591" y="4985212"/>
            <a:ext cx="1601209" cy="1580792"/>
          </a:xfrm>
          <a:prstGeom prst="rect">
            <a:avLst/>
          </a:prstGeom>
        </p:spPr>
      </p:pic>
    </p:spTree>
    <p:extLst>
      <p:ext uri="{BB962C8B-B14F-4D97-AF65-F5344CB8AC3E}">
        <p14:creationId xmlns:p14="http://schemas.microsoft.com/office/powerpoint/2010/main" val="31704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306" y="332655"/>
            <a:ext cx="5215814" cy="653431"/>
          </a:xfrm>
          <a:solidFill>
            <a:schemeClr val="bg1"/>
          </a:solidFill>
        </p:spPr>
        <p:txBody>
          <a:bodyPr>
            <a:normAutofit fontScale="90000"/>
          </a:bodyPr>
          <a:lstStyle/>
          <a:p>
            <a:r>
              <a:rPr kumimoji="1" lang="en-US" altLang="ja-JP" sz="4400" dirty="0" smtClean="0"/>
              <a:t>STORY </a:t>
            </a:r>
            <a:r>
              <a:rPr kumimoji="1" lang="ja-JP" altLang="en-US" sz="4400" dirty="0" smtClean="0"/>
              <a:t>ロボットの動力学</a:t>
            </a:r>
            <a:endParaRPr kumimoji="1" lang="ja-JP" altLang="en-US" sz="4400" dirty="0"/>
          </a:p>
        </p:txBody>
      </p:sp>
      <p:sp>
        <p:nvSpPr>
          <p:cNvPr id="3" name="コンテンツ プレースホルダー 2"/>
          <p:cNvSpPr>
            <a:spLocks noGrp="1"/>
          </p:cNvSpPr>
          <p:nvPr>
            <p:ph idx="1"/>
          </p:nvPr>
        </p:nvSpPr>
        <p:spPr>
          <a:xfrm>
            <a:off x="251012" y="986087"/>
            <a:ext cx="8600189" cy="3323760"/>
          </a:xfrm>
        </p:spPr>
        <p:txBody>
          <a:bodyPr>
            <a:noAutofit/>
          </a:bodyPr>
          <a:lstStyle/>
          <a:p>
            <a:r>
              <a:rPr lang="ja-JP" altLang="en-US" sz="2400" dirty="0"/>
              <a:t>おじいちゃんの家でほっこりする三人．ホイールダック</a:t>
            </a:r>
            <a:r>
              <a:rPr lang="en-US" altLang="ja-JP" sz="2400" dirty="0"/>
              <a:t>2 </a:t>
            </a:r>
            <a:r>
              <a:rPr lang="ja-JP" altLang="en-US" sz="2400" dirty="0"/>
              <a:t>号</a:t>
            </a:r>
            <a:r>
              <a:rPr lang="ja-JP" altLang="en-US" sz="2400" dirty="0" smtClean="0"/>
              <a:t>はこれ</a:t>
            </a:r>
            <a:r>
              <a:rPr lang="ja-JP" altLang="en-US" sz="2400" dirty="0"/>
              <a:t>までのことを思い出していた．マニピュレータ（</a:t>
            </a:r>
            <a:r>
              <a:rPr lang="ja-JP" altLang="en-US" sz="2400" dirty="0" smtClean="0"/>
              <a:t>ロボットアーム</a:t>
            </a:r>
            <a:r>
              <a:rPr lang="ja-JP" altLang="en-US" sz="2400" dirty="0"/>
              <a:t>）をもってからというもの，いろんなことができるように</a:t>
            </a:r>
            <a:r>
              <a:rPr lang="ja-JP" altLang="en-US" sz="2400" dirty="0" smtClean="0"/>
              <a:t>なったが</a:t>
            </a:r>
            <a:r>
              <a:rPr lang="ja-JP" altLang="en-US" sz="2400" dirty="0"/>
              <a:t>，今ひとつ自分のマニピュレータを自らのものとして自由自在</a:t>
            </a:r>
            <a:r>
              <a:rPr lang="ja-JP" altLang="en-US" sz="2400" dirty="0" smtClean="0"/>
              <a:t>に動かせて</a:t>
            </a:r>
            <a:r>
              <a:rPr lang="ja-JP" altLang="en-US" sz="2400" dirty="0"/>
              <a:t>いる気がしない</a:t>
            </a:r>
            <a:r>
              <a:rPr lang="ja-JP" altLang="en-US" sz="2400" dirty="0" smtClean="0"/>
              <a:t>．</a:t>
            </a:r>
            <a:endParaRPr lang="en-US" altLang="ja-JP" sz="2400" dirty="0" smtClean="0"/>
          </a:p>
          <a:p>
            <a:r>
              <a:rPr lang="ja-JP" altLang="en-US" sz="2400" dirty="0" smtClean="0"/>
              <a:t>自分</a:t>
            </a:r>
            <a:r>
              <a:rPr lang="ja-JP" altLang="en-US" sz="2400" dirty="0"/>
              <a:t>自身としては各関節にトルクを</a:t>
            </a:r>
            <a:r>
              <a:rPr lang="ja-JP" altLang="en-US" sz="2400" dirty="0" smtClean="0"/>
              <a:t>加えて</a:t>
            </a:r>
            <a:r>
              <a:rPr lang="ja-JP" altLang="en-US" sz="2400" dirty="0"/>
              <a:t>マニピュレータを動かすのだが，各関節にどれだけの力を</a:t>
            </a:r>
            <a:r>
              <a:rPr lang="ja-JP" altLang="en-US" sz="2400" dirty="0" smtClean="0"/>
              <a:t>加えれば</a:t>
            </a:r>
            <a:r>
              <a:rPr lang="ja-JP" altLang="en-US" sz="2400" dirty="0"/>
              <a:t>，手先とそれぞれの関節がどのように動き，また，手先をどの</a:t>
            </a:r>
            <a:r>
              <a:rPr lang="ja-JP" altLang="en-US" sz="2400" dirty="0" smtClean="0"/>
              <a:t>よう</a:t>
            </a:r>
            <a:r>
              <a:rPr lang="ja-JP" altLang="en-US" sz="2400" dirty="0"/>
              <a:t>に動かせば，各関節にどれだけの力が加わるのかよくわかって</a:t>
            </a:r>
            <a:r>
              <a:rPr lang="ja-JP" altLang="en-US" sz="2400" dirty="0" smtClean="0"/>
              <a:t>いない</a:t>
            </a:r>
            <a:r>
              <a:rPr lang="ja-JP" altLang="en-US" sz="2400" dirty="0"/>
              <a:t>のだ</a:t>
            </a:r>
            <a:r>
              <a:rPr lang="ja-JP" altLang="en-US" sz="2400" dirty="0" smtClean="0"/>
              <a:t>．</a:t>
            </a:r>
            <a:endParaRPr lang="en-US" altLang="ja-JP" sz="2400" dirty="0" smtClean="0"/>
          </a:p>
          <a:p>
            <a:r>
              <a:rPr lang="ja-JP" altLang="en-US" sz="2400" dirty="0" smtClean="0"/>
              <a:t>ホイールダック</a:t>
            </a:r>
            <a:r>
              <a:rPr lang="en-US" altLang="ja-JP" sz="2400" dirty="0"/>
              <a:t>2 </a:t>
            </a:r>
            <a:r>
              <a:rPr lang="ja-JP" altLang="en-US" sz="2400" dirty="0"/>
              <a:t>号はそういうマニピュレータの性質</a:t>
            </a:r>
            <a:r>
              <a:rPr lang="ja-JP" altLang="en-US" sz="2400" dirty="0" smtClean="0"/>
              <a:t>すべて</a:t>
            </a:r>
            <a:r>
              <a:rPr lang="ja-JP" altLang="en-US" sz="2400" dirty="0"/>
              <a:t>を理解したいと思った．そう，ホイールダック</a:t>
            </a:r>
            <a:r>
              <a:rPr lang="en-US" altLang="ja-JP" sz="2400" dirty="0"/>
              <a:t>2 </a:t>
            </a:r>
            <a:r>
              <a:rPr lang="ja-JP" altLang="en-US" sz="2400" dirty="0"/>
              <a:t>号</a:t>
            </a:r>
            <a:r>
              <a:rPr lang="ja-JP" altLang="en-US" sz="2400" dirty="0" smtClean="0"/>
              <a:t>が</a:t>
            </a:r>
            <a:endParaRPr lang="en-US" altLang="ja-JP" sz="2400" dirty="0" smtClean="0"/>
          </a:p>
          <a:p>
            <a:pPr marL="0" indent="0">
              <a:buNone/>
            </a:pPr>
            <a:r>
              <a:rPr lang="ja-JP" altLang="en-US" sz="2400" dirty="0" smtClean="0"/>
              <a:t>　知りたかった</a:t>
            </a:r>
            <a:r>
              <a:rPr lang="ja-JP" altLang="en-US" sz="2400" dirty="0"/>
              <a:t>こと．それが動力学なのである．</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4797152"/>
            <a:ext cx="2190969" cy="1947061"/>
          </a:xfrm>
          <a:prstGeom prst="rect">
            <a:avLst/>
          </a:prstGeom>
        </p:spPr>
      </p:pic>
    </p:spTree>
    <p:extLst>
      <p:ext uri="{BB962C8B-B14F-4D97-AF65-F5344CB8AC3E}">
        <p14:creationId xmlns:p14="http://schemas.microsoft.com/office/powerpoint/2010/main" val="2276846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859216" cy="636680"/>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13.1   2</a:t>
            </a:r>
            <a:r>
              <a:rPr kumimoji="1" lang="ja-JP" altLang="en-US" dirty="0" smtClean="0"/>
              <a:t>リンク</a:t>
            </a:r>
            <a:r>
              <a:rPr kumimoji="1" lang="en-US" altLang="ja-JP" dirty="0" smtClean="0"/>
              <a:t>2</a:t>
            </a:r>
            <a:r>
              <a:rPr kumimoji="1" lang="ja-JP" altLang="en-US" dirty="0" smtClean="0"/>
              <a:t>関節マニピュレータの運動方程式</a:t>
            </a:r>
            <a:endParaRPr kumimoji="1" lang="en-US" altLang="ja-JP" dirty="0" smtClean="0"/>
          </a:p>
          <a:p>
            <a:r>
              <a:rPr lang="en-US" altLang="ja-JP" dirty="0" smtClean="0"/>
              <a:t>13.2  </a:t>
            </a:r>
            <a:r>
              <a:rPr lang="ja-JP" altLang="en-US" dirty="0" smtClean="0"/>
              <a:t>順運動学と逆運動学</a:t>
            </a:r>
            <a:endParaRPr lang="en-US" altLang="ja-JP" dirty="0" smtClean="0"/>
          </a:p>
          <a:p>
            <a:r>
              <a:rPr lang="en-US" altLang="ja-JP" dirty="0" smtClean="0"/>
              <a:t>12.3</a:t>
            </a:r>
            <a:r>
              <a:rPr lang="ja-JP" altLang="en-US" dirty="0" smtClean="0"/>
              <a:t>　計算トルク法による軌道制御</a:t>
            </a:r>
            <a:endParaRPr lang="en-US" altLang="ja-JP" dirty="0" smtClean="0"/>
          </a:p>
        </p:txBody>
      </p:sp>
      <p:sp>
        <p:nvSpPr>
          <p:cNvPr id="4" name="正方形/長方形 3"/>
          <p:cNvSpPr/>
          <p:nvPr/>
        </p:nvSpPr>
        <p:spPr>
          <a:xfrm>
            <a:off x="251520" y="1844824"/>
            <a:ext cx="720080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758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a:spLocks noGrp="1"/>
          </p:cNvSpPr>
          <p:nvPr>
            <p:ph idx="1"/>
          </p:nvPr>
        </p:nvSpPr>
        <p:spPr>
          <a:xfrm>
            <a:off x="323528" y="836712"/>
            <a:ext cx="8600189" cy="3323760"/>
          </a:xfrm>
        </p:spPr>
        <p:txBody>
          <a:bodyPr>
            <a:noAutofit/>
          </a:bodyPr>
          <a:lstStyle/>
          <a:p>
            <a:r>
              <a:rPr lang="ja-JP" altLang="en-US" sz="2400" dirty="0" smtClean="0"/>
              <a:t>ロボット</a:t>
            </a:r>
            <a:r>
              <a:rPr lang="ja-JP" altLang="en-US" sz="2400" dirty="0"/>
              <a:t>の運動方程式を知ることが，ロボットの制御や動作解析をする</a:t>
            </a:r>
            <a:r>
              <a:rPr lang="ja-JP" altLang="en-US" sz="2400" dirty="0" smtClean="0"/>
              <a:t>うえで</a:t>
            </a:r>
            <a:r>
              <a:rPr lang="ja-JP" altLang="en-US" sz="2400" dirty="0"/>
              <a:t>重要なポイントとなる</a:t>
            </a:r>
            <a:r>
              <a:rPr lang="ja-JP" altLang="en-US" sz="2400" dirty="0" smtClean="0"/>
              <a:t>．</a:t>
            </a:r>
            <a:r>
              <a:rPr lang="en-US" altLang="ja-JP" sz="2400" dirty="0" smtClean="0"/>
              <a:t>2 </a:t>
            </a:r>
            <a:r>
              <a:rPr lang="ja-JP" altLang="en-US" sz="2400" dirty="0"/>
              <a:t>リンク</a:t>
            </a:r>
            <a:r>
              <a:rPr lang="en-US" altLang="ja-JP" sz="2400" dirty="0"/>
              <a:t>2 </a:t>
            </a:r>
            <a:r>
              <a:rPr lang="ja-JP" altLang="en-US" sz="2400" dirty="0"/>
              <a:t>関節マニピュレータの運動方程式</a:t>
            </a:r>
            <a:r>
              <a:rPr lang="ja-JP" altLang="en-US" sz="2400" dirty="0" smtClean="0"/>
              <a:t>を導出</a:t>
            </a:r>
            <a:r>
              <a:rPr lang="ja-JP" altLang="en-US" sz="2400" dirty="0"/>
              <a:t>する</a:t>
            </a:r>
            <a:r>
              <a:rPr lang="ja-JP" altLang="en-US" sz="2400" dirty="0" smtClean="0"/>
              <a:t>．</a:t>
            </a:r>
            <a:endParaRPr lang="en-US" altLang="ja-JP" sz="2400" dirty="0" smtClean="0"/>
          </a:p>
          <a:p>
            <a:r>
              <a:rPr lang="ja-JP" altLang="en-US" sz="2400" dirty="0" smtClean="0"/>
              <a:t>ラグランジュ法</a:t>
            </a:r>
            <a:r>
              <a:rPr lang="ja-JP" altLang="en-US" sz="2400" dirty="0"/>
              <a:t>で導出される運動方程式は慣性項，非線形項，重力項などから成り，物理的な意味を考えるうえで理解しやすい表記となる．</a:t>
            </a:r>
            <a:endParaRPr lang="en-US" altLang="ja-JP" sz="2400" dirty="0"/>
          </a:p>
          <a:p>
            <a:endParaRPr lang="en-US" altLang="ja-JP" sz="2400" dirty="0" smtClean="0"/>
          </a:p>
          <a:p>
            <a:endParaRPr lang="ja-JP" altLang="en-US" sz="24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748323"/>
            <a:ext cx="3905755" cy="3109677"/>
          </a:xfrm>
          <a:prstGeom prst="rect">
            <a:avLst/>
          </a:prstGeom>
        </p:spPr>
      </p:pic>
      <p:pic>
        <p:nvPicPr>
          <p:cNvPr id="2" name="図 1"/>
          <p:cNvPicPr>
            <a:picLocks noChangeAspect="1"/>
          </p:cNvPicPr>
          <p:nvPr/>
        </p:nvPicPr>
        <p:blipFill>
          <a:blip r:embed="rId3"/>
          <a:stretch>
            <a:fillRect/>
          </a:stretch>
        </p:blipFill>
        <p:spPr>
          <a:xfrm>
            <a:off x="2987824" y="2841063"/>
            <a:ext cx="4906619" cy="675549"/>
          </a:xfrm>
          <a:prstGeom prst="rect">
            <a:avLst/>
          </a:prstGeom>
        </p:spPr>
      </p:pic>
    </p:spTree>
    <p:extLst>
      <p:ext uri="{BB962C8B-B14F-4D97-AF65-F5344CB8AC3E}">
        <p14:creationId xmlns:p14="http://schemas.microsoft.com/office/powerpoint/2010/main" val="184174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931224" cy="708688"/>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13.1   2</a:t>
            </a:r>
            <a:r>
              <a:rPr kumimoji="1" lang="ja-JP" altLang="en-US" dirty="0" smtClean="0"/>
              <a:t>リンク</a:t>
            </a:r>
            <a:r>
              <a:rPr kumimoji="1" lang="en-US" altLang="ja-JP" dirty="0" smtClean="0"/>
              <a:t>2</a:t>
            </a:r>
            <a:r>
              <a:rPr kumimoji="1" lang="ja-JP" altLang="en-US" dirty="0" smtClean="0"/>
              <a:t>関節マニピュレータの運動方程式</a:t>
            </a:r>
            <a:endParaRPr kumimoji="1" lang="en-US" altLang="ja-JP" dirty="0" smtClean="0"/>
          </a:p>
          <a:p>
            <a:r>
              <a:rPr lang="en-US" altLang="ja-JP" dirty="0" smtClean="0"/>
              <a:t>13.2  </a:t>
            </a:r>
            <a:r>
              <a:rPr lang="ja-JP" altLang="en-US" dirty="0" smtClean="0"/>
              <a:t>順運動学と逆運動学</a:t>
            </a:r>
            <a:endParaRPr lang="en-US" altLang="ja-JP" dirty="0" smtClean="0"/>
          </a:p>
          <a:p>
            <a:r>
              <a:rPr lang="en-US" altLang="ja-JP" dirty="0" smtClean="0"/>
              <a:t>12.3</a:t>
            </a:r>
            <a:r>
              <a:rPr lang="ja-JP" altLang="en-US" dirty="0" smtClean="0"/>
              <a:t>　計算トルク法による軌道制御</a:t>
            </a:r>
            <a:endParaRPr lang="en-US" altLang="ja-JP" dirty="0" smtClean="0"/>
          </a:p>
        </p:txBody>
      </p:sp>
      <p:sp>
        <p:nvSpPr>
          <p:cNvPr id="4" name="正方形/長方形 3"/>
          <p:cNvSpPr/>
          <p:nvPr/>
        </p:nvSpPr>
        <p:spPr>
          <a:xfrm>
            <a:off x="323528" y="2420888"/>
            <a:ext cx="720080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837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773" y="764704"/>
            <a:ext cx="5022192" cy="531707"/>
          </a:xfrm>
          <a:solidFill>
            <a:schemeClr val="bg1"/>
          </a:solidFill>
        </p:spPr>
        <p:txBody>
          <a:bodyPr>
            <a:normAutofit fontScale="90000"/>
          </a:bodyPr>
          <a:lstStyle/>
          <a:p>
            <a:r>
              <a:rPr kumimoji="1" lang="en-US" altLang="ja-JP" sz="4800" dirty="0" smtClean="0"/>
              <a:t>13.2.1 </a:t>
            </a:r>
            <a:r>
              <a:rPr kumimoji="1" lang="ja-JP" altLang="en-US" sz="4800" dirty="0" smtClean="0"/>
              <a:t>動力学の分類</a:t>
            </a:r>
            <a:endParaRPr kumimoji="1" lang="ja-JP" altLang="en-US" sz="4800" dirty="0"/>
          </a:p>
        </p:txBody>
      </p:sp>
      <p:sp>
        <p:nvSpPr>
          <p:cNvPr id="5" name="コンテンツ プレースホルダー 3"/>
          <p:cNvSpPr>
            <a:spLocks noGrp="1"/>
          </p:cNvSpPr>
          <p:nvPr>
            <p:ph idx="1"/>
          </p:nvPr>
        </p:nvSpPr>
        <p:spPr>
          <a:xfrm>
            <a:off x="385773" y="1296411"/>
            <a:ext cx="8477209" cy="4389120"/>
          </a:xfrm>
        </p:spPr>
        <p:txBody>
          <a:bodyPr>
            <a:normAutofit fontScale="92500"/>
          </a:bodyPr>
          <a:lstStyle/>
          <a:p>
            <a:r>
              <a:rPr lang="ja-JP" altLang="en-US" dirty="0" smtClean="0"/>
              <a:t>マニピュレータ</a:t>
            </a:r>
            <a:r>
              <a:rPr lang="ja-JP" altLang="en-US" dirty="0"/>
              <a:t>の運動は，この運動方程式に支配されて動作</a:t>
            </a:r>
            <a:r>
              <a:rPr lang="ja-JP" altLang="en-US" dirty="0" smtClean="0"/>
              <a:t>する，</a:t>
            </a:r>
            <a:r>
              <a:rPr lang="ja-JP" altLang="en-US" dirty="0"/>
              <a:t>運動方程式を用いることで動力学の観点からの運動解析が可能となる</a:t>
            </a:r>
            <a:r>
              <a:rPr lang="ja-JP" altLang="en-US" dirty="0" smtClean="0"/>
              <a:t>．動力学</a:t>
            </a:r>
            <a:r>
              <a:rPr lang="ja-JP" altLang="en-US" dirty="0"/>
              <a:t>は</a:t>
            </a:r>
            <a:r>
              <a:rPr lang="en-US" altLang="ja-JP" dirty="0"/>
              <a:t>2 </a:t>
            </a:r>
            <a:r>
              <a:rPr lang="ja-JP" altLang="en-US" dirty="0" err="1"/>
              <a:t>つに</a:t>
            </a:r>
            <a:r>
              <a:rPr lang="ja-JP" altLang="en-US" dirty="0"/>
              <a:t>大別できる</a:t>
            </a:r>
            <a:r>
              <a:rPr lang="ja-JP" altLang="en-US" dirty="0" smtClean="0"/>
              <a:t>．</a:t>
            </a:r>
            <a:endParaRPr lang="en-US" altLang="ja-JP" dirty="0" smtClean="0"/>
          </a:p>
          <a:p>
            <a:r>
              <a:rPr lang="ja-JP" altLang="en-US" dirty="0" smtClean="0">
                <a:solidFill>
                  <a:schemeClr val="accent2">
                    <a:lumMod val="50000"/>
                  </a:schemeClr>
                </a:solidFill>
              </a:rPr>
              <a:t>順動力学</a:t>
            </a:r>
            <a:r>
              <a:rPr lang="ja-JP" altLang="en-US" dirty="0"/>
              <a:t>で</a:t>
            </a:r>
            <a:r>
              <a:rPr lang="ja-JP" altLang="en-US" dirty="0" smtClean="0"/>
              <a:t>は</a:t>
            </a:r>
            <a:r>
              <a:rPr lang="en-US" altLang="ja-JP" dirty="0" smtClean="0"/>
              <a:t> </a:t>
            </a:r>
            <a:r>
              <a:rPr lang="ja-JP" altLang="en-US" dirty="0"/>
              <a:t>の運動方程式を介して，「特定の関節トルクを与えたときに</a:t>
            </a:r>
            <a:r>
              <a:rPr lang="ja-JP" altLang="en-US" dirty="0" smtClean="0"/>
              <a:t>，結果的</a:t>
            </a:r>
            <a:r>
              <a:rPr lang="ja-JP" altLang="en-US" dirty="0"/>
              <a:t>に生じる関節運動を計算する方法」である</a:t>
            </a:r>
            <a:r>
              <a:rPr lang="ja-JP" altLang="en-US" dirty="0" smtClean="0"/>
              <a:t>．</a:t>
            </a:r>
            <a:endParaRPr lang="en-US" altLang="ja-JP" dirty="0" smtClean="0"/>
          </a:p>
          <a:p>
            <a:r>
              <a:rPr lang="ja-JP" altLang="en-US" dirty="0" smtClean="0">
                <a:solidFill>
                  <a:srgbClr val="FF0000"/>
                </a:solidFill>
              </a:rPr>
              <a:t>逆動力学</a:t>
            </a:r>
            <a:r>
              <a:rPr lang="ja-JP" altLang="en-US" dirty="0"/>
              <a:t>では，「</a:t>
            </a:r>
            <a:r>
              <a:rPr lang="ja-JP" altLang="en-US" dirty="0" smtClean="0"/>
              <a:t>特定</a:t>
            </a:r>
            <a:r>
              <a:rPr lang="ja-JP" altLang="en-US" dirty="0"/>
              <a:t>の関節運動を考えたときに，それを実現させる関節トルクを計算する方法</a:t>
            </a:r>
            <a:r>
              <a:rPr lang="ja-JP" altLang="en-US" dirty="0" smtClean="0"/>
              <a:t>」で</a:t>
            </a:r>
            <a:r>
              <a:rPr lang="ja-JP" altLang="en-US" dirty="0"/>
              <a:t>ある</a:t>
            </a:r>
            <a:r>
              <a:rPr lang="ja-JP" altLang="en-US" dirty="0" smtClean="0"/>
              <a:t>．</a:t>
            </a:r>
            <a:endParaRPr lang="en-US" altLang="ja-JP" dirty="0" smtClean="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149080"/>
            <a:ext cx="3710729" cy="2605892"/>
          </a:xfrm>
          <a:prstGeom prst="rect">
            <a:avLst/>
          </a:prstGeom>
        </p:spPr>
      </p:pic>
    </p:spTree>
    <p:extLst>
      <p:ext uri="{BB962C8B-B14F-4D97-AF65-F5344CB8AC3E}">
        <p14:creationId xmlns:p14="http://schemas.microsoft.com/office/powerpoint/2010/main" val="338968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580" y="836712"/>
            <a:ext cx="3870064" cy="592881"/>
          </a:xfrm>
          <a:solidFill>
            <a:schemeClr val="bg1"/>
          </a:solidFill>
        </p:spPr>
        <p:txBody>
          <a:bodyPr>
            <a:normAutofit fontScale="90000"/>
          </a:bodyPr>
          <a:lstStyle/>
          <a:p>
            <a:r>
              <a:rPr kumimoji="1" lang="en-US" altLang="ja-JP" sz="4800" dirty="0" smtClean="0"/>
              <a:t>13.2.2 </a:t>
            </a:r>
            <a:r>
              <a:rPr kumimoji="1" lang="ja-JP" altLang="en-US" sz="4800" dirty="0" smtClean="0"/>
              <a:t>順動力学</a:t>
            </a:r>
            <a:endParaRPr kumimoji="1" lang="ja-JP" altLang="en-US" sz="4800" dirty="0"/>
          </a:p>
        </p:txBody>
      </p:sp>
      <p:sp>
        <p:nvSpPr>
          <p:cNvPr id="5" name="コンテンツ プレースホルダー 3"/>
          <p:cNvSpPr>
            <a:spLocks noGrp="1"/>
          </p:cNvSpPr>
          <p:nvPr>
            <p:ph idx="1"/>
          </p:nvPr>
        </p:nvSpPr>
        <p:spPr>
          <a:xfrm>
            <a:off x="406580" y="1429593"/>
            <a:ext cx="8477209" cy="2690241"/>
          </a:xfrm>
        </p:spPr>
        <p:txBody>
          <a:bodyPr>
            <a:normAutofit fontScale="92500"/>
          </a:bodyPr>
          <a:lstStyle/>
          <a:p>
            <a:r>
              <a:rPr lang="ja-JP" altLang="en-US" dirty="0" smtClean="0"/>
              <a:t>順</a:t>
            </a:r>
            <a:r>
              <a:rPr lang="ja-JP" altLang="en-US" dirty="0"/>
              <a:t>動力学は「制御トルクを入力した際に，</a:t>
            </a:r>
            <a:r>
              <a:rPr lang="ja-JP" altLang="en-US" dirty="0" smtClean="0"/>
              <a:t>実際</a:t>
            </a:r>
            <a:r>
              <a:rPr lang="ja-JP" altLang="en-US" dirty="0"/>
              <a:t>にマニピュレータがどのような動きをするのか」を知るときに用いる</a:t>
            </a:r>
            <a:r>
              <a:rPr lang="ja-JP" altLang="en-US" dirty="0" smtClean="0"/>
              <a:t>．</a:t>
            </a:r>
            <a:endParaRPr lang="en-US" altLang="ja-JP" dirty="0" smtClean="0"/>
          </a:p>
          <a:p>
            <a:r>
              <a:rPr lang="ja-JP" altLang="en-US" dirty="0" smtClean="0"/>
              <a:t>この</a:t>
            </a:r>
            <a:r>
              <a:rPr lang="ja-JP" altLang="en-US" dirty="0"/>
              <a:t>計算では，運動方程式を微分方程式と</a:t>
            </a:r>
            <a:r>
              <a:rPr lang="ja-JP" altLang="en-US" dirty="0" smtClean="0"/>
              <a:t>して解き</a:t>
            </a:r>
            <a:r>
              <a:rPr lang="ja-JP" altLang="en-US" dirty="0"/>
              <a:t>，</a:t>
            </a:r>
            <a:r>
              <a:rPr lang="ja-JP" altLang="en-US" dirty="0" smtClean="0"/>
              <a:t>その解を求め，結果的</a:t>
            </a:r>
            <a:r>
              <a:rPr lang="ja-JP" altLang="en-US" dirty="0"/>
              <a:t>に生じる関節運動を知ることができる．</a:t>
            </a:r>
          </a:p>
          <a:p>
            <a:r>
              <a:rPr lang="ja-JP" altLang="en-US" dirty="0" smtClean="0"/>
              <a:t>通常</a:t>
            </a:r>
            <a:r>
              <a:rPr lang="ja-JP" altLang="en-US" dirty="0"/>
              <a:t>は</a:t>
            </a:r>
            <a:r>
              <a:rPr lang="ja-JP" altLang="en-US" dirty="0" smtClean="0"/>
              <a:t>コンピュータプログラム</a:t>
            </a:r>
            <a:r>
              <a:rPr lang="ja-JP" altLang="en-US" dirty="0"/>
              <a:t>で数値的に解く</a:t>
            </a:r>
            <a:r>
              <a:rPr lang="ja-JP" altLang="en-US" dirty="0" smtClean="0"/>
              <a:t>方法（ルンゲクッタギル法，</a:t>
            </a:r>
            <a:r>
              <a:rPr lang="en-US" altLang="ja-JP" dirty="0" smtClean="0"/>
              <a:t>MATLAB</a:t>
            </a:r>
            <a:r>
              <a:rPr lang="ja-JP" altLang="en-US" dirty="0" smtClean="0"/>
              <a:t>など）を</a:t>
            </a:r>
            <a:r>
              <a:rPr lang="ja-JP" altLang="en-US" dirty="0"/>
              <a:t>用いる</a:t>
            </a:r>
            <a:r>
              <a:rPr lang="ja-JP" altLang="en-US" dirty="0" smtClean="0"/>
              <a:t>．</a:t>
            </a:r>
            <a:endParaRPr lang="ja-JP" altLang="en-US" dirty="0"/>
          </a:p>
        </p:txBody>
      </p:sp>
      <p:pic>
        <p:nvPicPr>
          <p:cNvPr id="3" name="図 2"/>
          <p:cNvPicPr>
            <a:picLocks noChangeAspect="1"/>
          </p:cNvPicPr>
          <p:nvPr/>
        </p:nvPicPr>
        <p:blipFill>
          <a:blip r:embed="rId2"/>
          <a:stretch>
            <a:fillRect/>
          </a:stretch>
        </p:blipFill>
        <p:spPr>
          <a:xfrm>
            <a:off x="6372200" y="3626514"/>
            <a:ext cx="2322801" cy="3212976"/>
          </a:xfrm>
          <a:prstGeom prst="rect">
            <a:avLst/>
          </a:prstGeom>
        </p:spPr>
      </p:pic>
    </p:spTree>
    <p:extLst>
      <p:ext uri="{BB962C8B-B14F-4D97-AF65-F5344CB8AC3E}">
        <p14:creationId xmlns:p14="http://schemas.microsoft.com/office/powerpoint/2010/main" val="353192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3566" y="836712"/>
            <a:ext cx="4158096" cy="550119"/>
          </a:xfrm>
          <a:solidFill>
            <a:schemeClr val="bg1"/>
          </a:solidFill>
        </p:spPr>
        <p:txBody>
          <a:bodyPr>
            <a:normAutofit fontScale="90000"/>
          </a:bodyPr>
          <a:lstStyle/>
          <a:p>
            <a:r>
              <a:rPr kumimoji="1" lang="en-US" altLang="ja-JP" dirty="0" smtClean="0"/>
              <a:t>13.2.3 </a:t>
            </a:r>
            <a:r>
              <a:rPr kumimoji="1" lang="ja-JP" altLang="en-US" dirty="0" smtClean="0"/>
              <a:t>逆動力学</a:t>
            </a:r>
            <a:endParaRPr kumimoji="1" lang="ja-JP" altLang="en-US" sz="4800" dirty="0"/>
          </a:p>
        </p:txBody>
      </p:sp>
      <p:sp>
        <p:nvSpPr>
          <p:cNvPr id="5" name="コンテンツ プレースホルダー 3"/>
          <p:cNvSpPr>
            <a:spLocks noGrp="1"/>
          </p:cNvSpPr>
          <p:nvPr>
            <p:ph idx="1"/>
          </p:nvPr>
        </p:nvSpPr>
        <p:spPr>
          <a:xfrm>
            <a:off x="638726" y="1386831"/>
            <a:ext cx="8477209" cy="4389120"/>
          </a:xfrm>
        </p:spPr>
        <p:txBody>
          <a:bodyPr>
            <a:normAutofit fontScale="92500"/>
          </a:bodyPr>
          <a:lstStyle/>
          <a:p>
            <a:r>
              <a:rPr lang="ja-JP" altLang="en-US" dirty="0"/>
              <a:t>順動力学とは逆に，目標の関節角度の</a:t>
            </a:r>
            <a:r>
              <a:rPr lang="ja-JP" altLang="en-US" dirty="0" smtClean="0"/>
              <a:t>運動が</a:t>
            </a:r>
            <a:r>
              <a:rPr lang="ja-JP" altLang="en-US" dirty="0"/>
              <a:t>与えられており，</a:t>
            </a:r>
            <a:r>
              <a:rPr lang="ja-JP" altLang="en-US" dirty="0" smtClean="0"/>
              <a:t>その運動</a:t>
            </a:r>
            <a:r>
              <a:rPr lang="ja-JP" altLang="en-US" dirty="0"/>
              <a:t>の実現に必要な関節</a:t>
            </a:r>
            <a:r>
              <a:rPr lang="ja-JP" altLang="en-US" dirty="0" smtClean="0"/>
              <a:t>トルクを</a:t>
            </a:r>
            <a:r>
              <a:rPr lang="ja-JP" altLang="en-US" dirty="0"/>
              <a:t>知りたい場合がある．この計算が</a:t>
            </a:r>
            <a:r>
              <a:rPr lang="ja-JP" altLang="en-US" dirty="0" smtClean="0"/>
              <a:t>逆動力学</a:t>
            </a:r>
            <a:r>
              <a:rPr lang="ja-JP" altLang="en-US" dirty="0"/>
              <a:t>である</a:t>
            </a:r>
            <a:r>
              <a:rPr lang="ja-JP" altLang="en-US" dirty="0" smtClean="0"/>
              <a:t>．</a:t>
            </a:r>
            <a:endParaRPr lang="en-US" altLang="ja-JP" dirty="0" smtClean="0"/>
          </a:p>
          <a:p>
            <a:r>
              <a:rPr lang="ja-JP" altLang="en-US" dirty="0" smtClean="0"/>
              <a:t>逆動力学</a:t>
            </a:r>
            <a:r>
              <a:rPr lang="ja-JP" altLang="en-US" dirty="0"/>
              <a:t>の計算では，目標の関節角度</a:t>
            </a:r>
            <a:r>
              <a:rPr lang="ja-JP" altLang="en-US" dirty="0" smtClean="0"/>
              <a:t>の変位，速度，加速度を式に</a:t>
            </a:r>
            <a:r>
              <a:rPr lang="ja-JP" altLang="en-US" dirty="0"/>
              <a:t>代入することで</a:t>
            </a:r>
            <a:r>
              <a:rPr lang="ja-JP" altLang="en-US" dirty="0" smtClean="0"/>
              <a:t>，関節トルクを計算できる．</a:t>
            </a:r>
            <a:endParaRPr lang="ja-JP" altLang="en-US" dirty="0"/>
          </a:p>
        </p:txBody>
      </p:sp>
      <p:pic>
        <p:nvPicPr>
          <p:cNvPr id="3" name="図 2"/>
          <p:cNvPicPr>
            <a:picLocks noChangeAspect="1"/>
          </p:cNvPicPr>
          <p:nvPr/>
        </p:nvPicPr>
        <p:blipFill>
          <a:blip r:embed="rId2"/>
          <a:stretch>
            <a:fillRect/>
          </a:stretch>
        </p:blipFill>
        <p:spPr>
          <a:xfrm>
            <a:off x="179512" y="3429000"/>
            <a:ext cx="2495707" cy="3257110"/>
          </a:xfrm>
          <a:prstGeom prst="rect">
            <a:avLst/>
          </a:prstGeom>
        </p:spPr>
      </p:pic>
    </p:spTree>
    <p:extLst>
      <p:ext uri="{BB962C8B-B14F-4D97-AF65-F5344CB8AC3E}">
        <p14:creationId xmlns:p14="http://schemas.microsoft.com/office/powerpoint/2010/main" val="3919193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12522</TotalTime>
  <Words>912</Words>
  <Application>Microsoft Office PowerPoint</Application>
  <PresentationFormat>画面に合わせる (4:3)</PresentationFormat>
  <Paragraphs>53</Paragraphs>
  <Slides>15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HGP明朝E</vt:lpstr>
      <vt:lpstr>ＭＳ Ｐゴシック</vt:lpstr>
      <vt:lpstr>Calibri</vt:lpstr>
      <vt:lpstr>Constantia</vt:lpstr>
      <vt:lpstr>Wingdings</vt:lpstr>
      <vt:lpstr>Wingdings 2</vt:lpstr>
      <vt:lpstr>リゾート</vt:lpstr>
      <vt:lpstr>ロボット工学 第13回　ロボットの動力学</vt:lpstr>
      <vt:lpstr>Information</vt:lpstr>
      <vt:lpstr>STORY ロボットの動力学</vt:lpstr>
      <vt:lpstr>Contents</vt:lpstr>
      <vt:lpstr>PowerPoint プレゼンテーション</vt:lpstr>
      <vt:lpstr>Contents</vt:lpstr>
      <vt:lpstr>13.2.1 動力学の分類</vt:lpstr>
      <vt:lpstr>13.2.2 順動力学</vt:lpstr>
      <vt:lpstr>13.2.3 逆動力学</vt:lpstr>
      <vt:lpstr>Contents</vt:lpstr>
      <vt:lpstr>13.3.1 並進1自由度システムの例</vt:lpstr>
      <vt:lpstr>13.3.2 マニピュレータにおける 　　　　計算トルク法</vt:lpstr>
      <vt:lpstr>13.3.3 アクチュエータの運動方程式</vt:lpstr>
      <vt:lpstr>章末問題</vt:lpstr>
      <vt:lpstr>第13章のまとめ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BHD2013</cp:lastModifiedBy>
  <cp:revision>247</cp:revision>
  <cp:lastPrinted>2013-10-08T03:26:13Z</cp:lastPrinted>
  <dcterms:created xsi:type="dcterms:W3CDTF">2012-07-12T01:49:14Z</dcterms:created>
  <dcterms:modified xsi:type="dcterms:W3CDTF">2018-02-06T09:56:09Z</dcterms:modified>
</cp:coreProperties>
</file>