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73" r:id="rId2"/>
    <p:sldId id="474" r:id="rId3"/>
    <p:sldId id="408" r:id="rId4"/>
    <p:sldId id="447" r:id="rId5"/>
    <p:sldId id="556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2" r:id="rId16"/>
    <p:sldId id="581" r:id="rId17"/>
    <p:sldId id="531" r:id="rId18"/>
    <p:sldId id="468" r:id="rId19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5" autoAdjust="0"/>
    <p:restoredTop sz="94660"/>
  </p:normalViewPr>
  <p:slideViewPr>
    <p:cSldViewPr>
      <p:cViewPr varScale="1">
        <p:scale>
          <a:sx n="58" d="100"/>
          <a:sy n="58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063F-5B66-4DE5-B723-E7B075FE503A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BE2F-0215-46CF-AC68-46A001918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290CC-E165-4975-A2DF-AB660994BD7B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144C-85AE-4336-A6C0-89584B527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.jp/gp/product/4061538233/ref=as_li_ss_tl?ie=UTF8&amp;camp=247&amp;creative=7399&amp;creativeASIN=4061538233&amp;linkCode=as2&amp;tag=tanichustudio-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887971"/>
            <a:ext cx="7851648" cy="1828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ロボット工学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 smtClean="0"/>
              <a:t>第</a:t>
            </a:r>
            <a:r>
              <a:rPr lang="en-US" altLang="ja-JP" sz="2400" dirty="0" smtClean="0"/>
              <a:t>14</a:t>
            </a:r>
            <a:r>
              <a:rPr lang="ja-JP" altLang="en-US" sz="2400" dirty="0" smtClean="0"/>
              <a:t>回　インピーダンス制御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43442"/>
            <a:ext cx="7854696" cy="1752600"/>
          </a:xfrm>
        </p:spPr>
        <p:txBody>
          <a:bodyPr/>
          <a:lstStyle/>
          <a:p>
            <a:r>
              <a:rPr lang="ja-JP" altLang="en-US" dirty="0" smtClean="0"/>
              <a:t>福岡工業大学 工学部 知能機械工学科</a:t>
            </a:r>
            <a:endParaRPr lang="en-US" altLang="ja-JP" dirty="0" smtClean="0"/>
          </a:p>
          <a:p>
            <a:r>
              <a:rPr kumimoji="1" lang="ja-JP" altLang="en-US" dirty="0" smtClean="0"/>
              <a:t>木野　仁</a:t>
            </a:r>
            <a:endParaRPr kumimoji="1" lang="ja-JP" altLang="en-US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1" y="0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04073" y="5061947"/>
            <a:ext cx="8939927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本サイトで提供されるコンテンツの著作権は，木野仁，谷口忠大，峰岸桃，（株）講談社にある．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非営利目的に限り，ファイルのダウンロード，印刷，複製，大量の印刷を自由に行ってよい．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講義や勉強会などで配布し，利用していただくのも大歓迎である</a:t>
            </a:r>
            <a:r>
              <a:rPr lang="ja-JP" altLang="en-US" dirty="0" smtClean="0">
                <a:solidFill>
                  <a:schemeClr val="bg1"/>
                </a:solidFill>
              </a:rPr>
              <a:t>．ただし</a:t>
            </a:r>
            <a:r>
              <a:rPr lang="ja-JP" altLang="en-US" dirty="0">
                <a:solidFill>
                  <a:schemeClr val="bg1"/>
                </a:solidFill>
              </a:rPr>
              <a:t>，そうして作ったものを無断で販売することを禁止する．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/>
                </a:solidFill>
              </a:rPr>
              <a:t>つね</a:t>
            </a:r>
            <a:r>
              <a:rPr lang="ja-JP" altLang="en-US" dirty="0">
                <a:solidFill>
                  <a:schemeClr val="bg1"/>
                </a:solidFill>
              </a:rPr>
              <a:t>に最新版を配布したいので，ファイルのネット上での再配布も禁止する．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" y="260648"/>
            <a:ext cx="2351703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67544" y="908720"/>
            <a:ext cx="8477209" cy="3168352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インピーダンス</a:t>
            </a:r>
            <a:r>
              <a:rPr lang="ja-JP" altLang="en-US" dirty="0"/>
              <a:t>制御とは</a:t>
            </a:r>
            <a:r>
              <a:rPr lang="ja-JP" altLang="en-US" dirty="0" smtClean="0"/>
              <a:t>マニピュレータ</a:t>
            </a:r>
            <a:r>
              <a:rPr lang="ja-JP" altLang="en-US" dirty="0"/>
              <a:t>の見かけの機械</a:t>
            </a:r>
            <a:r>
              <a:rPr lang="ja-JP" altLang="en-US" dirty="0" smtClean="0"/>
              <a:t>インピーダンスの</a:t>
            </a:r>
            <a:r>
              <a:rPr lang="ja-JP" altLang="en-US" dirty="0"/>
              <a:t>量を制御</a:t>
            </a:r>
            <a:r>
              <a:rPr lang="ja-JP" altLang="en-US" dirty="0" smtClean="0"/>
              <a:t>する．</a:t>
            </a:r>
            <a:endParaRPr lang="en-US" altLang="ja-JP" dirty="0" smtClean="0"/>
          </a:p>
          <a:p>
            <a:r>
              <a:rPr lang="ja-JP" altLang="en-US" b="1" dirty="0" smtClean="0"/>
              <a:t>図</a:t>
            </a:r>
            <a:r>
              <a:rPr lang="ja-JP" altLang="en-US" dirty="0" smtClean="0"/>
              <a:t>の</a:t>
            </a:r>
            <a:r>
              <a:rPr lang="ja-JP" altLang="en-US" dirty="0"/>
              <a:t>ように，ホイールダック</a:t>
            </a:r>
            <a:r>
              <a:rPr lang="en-US" altLang="ja-JP" dirty="0"/>
              <a:t>2 </a:t>
            </a:r>
            <a:r>
              <a:rPr lang="ja-JP" altLang="en-US" dirty="0"/>
              <a:t>号</a:t>
            </a:r>
            <a:r>
              <a:rPr lang="en-US" altLang="ja-JP" dirty="0"/>
              <a:t>@</a:t>
            </a:r>
            <a:r>
              <a:rPr lang="ja-JP" altLang="en-US" dirty="0"/>
              <a:t>ホームがおじいちゃんと握手を</a:t>
            </a:r>
            <a:r>
              <a:rPr lang="ja-JP" altLang="en-US" dirty="0" smtClean="0"/>
              <a:t>しようと</a:t>
            </a:r>
            <a:r>
              <a:rPr lang="ja-JP" altLang="en-US" dirty="0"/>
              <a:t>する</a:t>
            </a:r>
            <a:r>
              <a:rPr lang="ja-JP" altLang="en-US" dirty="0" smtClean="0"/>
              <a:t>．マニピュレータ</a:t>
            </a:r>
            <a:r>
              <a:rPr lang="ja-JP" altLang="en-US" dirty="0"/>
              <a:t>にインピーダンス制御を実装し，見かけの質量</a:t>
            </a:r>
            <a:r>
              <a:rPr lang="ja-JP" altLang="en-US" dirty="0" smtClean="0"/>
              <a:t>・バネ</a:t>
            </a:r>
            <a:r>
              <a:rPr lang="ja-JP" altLang="en-US" dirty="0"/>
              <a:t>・ダンパの値を十分小さくできたと</a:t>
            </a:r>
            <a:r>
              <a:rPr lang="ja-JP" altLang="en-US" dirty="0" smtClean="0"/>
              <a:t>する．この</a:t>
            </a:r>
            <a:r>
              <a:rPr lang="ja-JP" altLang="en-US" dirty="0"/>
              <a:t>場合には，おじいちゃん</a:t>
            </a:r>
            <a:r>
              <a:rPr lang="ja-JP" altLang="en-US" dirty="0" smtClean="0"/>
              <a:t>が外部</a:t>
            </a:r>
            <a:r>
              <a:rPr lang="ja-JP" altLang="en-US" dirty="0"/>
              <a:t>からマニュピレータを上下に振ると，マニュピレータは外力を受けて</a:t>
            </a:r>
            <a:r>
              <a:rPr lang="ja-JP" altLang="en-US" dirty="0" smtClean="0"/>
              <a:t>，まるで</a:t>
            </a:r>
            <a:r>
              <a:rPr lang="ja-JP" altLang="en-US" dirty="0"/>
              <a:t>人間の腕のように柔軟に動くことができるのである</a:t>
            </a:r>
            <a:r>
              <a:rPr lang="ja-JP" altLang="en-US" dirty="0" smtClean="0"/>
              <a:t>．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4" y="4052842"/>
            <a:ext cx="2897789" cy="25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1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14.1   </a:t>
            </a:r>
            <a:r>
              <a:rPr kumimoji="1" lang="ja-JP" altLang="en-US" dirty="0" smtClean="0"/>
              <a:t>ドアノブ問題</a:t>
            </a:r>
            <a:endParaRPr kumimoji="1" lang="en-US" altLang="ja-JP" dirty="0" smtClean="0"/>
          </a:p>
          <a:p>
            <a:r>
              <a:rPr lang="en-US" altLang="ja-JP" dirty="0" smtClean="0"/>
              <a:t>14.2  </a:t>
            </a:r>
            <a:r>
              <a:rPr lang="ja-JP" altLang="en-US" dirty="0" smtClean="0"/>
              <a:t>電気インピーダンスと機械インピーダンス</a:t>
            </a:r>
            <a:endParaRPr lang="en-US" altLang="ja-JP" dirty="0" smtClean="0"/>
          </a:p>
          <a:p>
            <a:r>
              <a:rPr lang="en-US" altLang="ja-JP" dirty="0" smtClean="0"/>
              <a:t>14.3</a:t>
            </a:r>
            <a:r>
              <a:rPr lang="ja-JP" altLang="en-US" dirty="0" smtClean="0"/>
              <a:t>　インピーダンス制御のイメージ</a:t>
            </a:r>
            <a:endParaRPr lang="en-US" altLang="ja-JP" dirty="0" smtClean="0"/>
          </a:p>
          <a:p>
            <a:r>
              <a:rPr lang="en-US" altLang="ja-JP" dirty="0" smtClean="0"/>
              <a:t>14.4</a:t>
            </a:r>
            <a:r>
              <a:rPr lang="ja-JP" altLang="en-US" dirty="0" smtClean="0"/>
              <a:t>　インピーダンス制御の方法</a:t>
            </a:r>
            <a:endParaRPr lang="en-US" altLang="ja-JP" dirty="0" smtClean="0"/>
          </a:p>
          <a:p>
            <a:r>
              <a:rPr lang="en-US" altLang="ja-JP" dirty="0" smtClean="0"/>
              <a:t>14.5</a:t>
            </a:r>
            <a:r>
              <a:rPr lang="ja-JP" altLang="en-US" dirty="0" smtClean="0"/>
              <a:t>　コンプライアンス制御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9512" y="3356992"/>
            <a:ext cx="72008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01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732" y="663929"/>
            <a:ext cx="3942072" cy="6941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14.4.1 </a:t>
            </a:r>
            <a:r>
              <a:rPr kumimoji="1" lang="ja-JP" altLang="en-US" dirty="0" smtClean="0"/>
              <a:t>はじめに</a:t>
            </a:r>
            <a:endParaRPr kumimoji="1" lang="ja-JP" altLang="en-US" sz="4800" dirty="0"/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23528" y="1484784"/>
            <a:ext cx="8477209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インピーダンス</a:t>
            </a:r>
            <a:r>
              <a:rPr lang="ja-JP" altLang="en-US" dirty="0"/>
              <a:t>制御は，大きく</a:t>
            </a:r>
            <a:r>
              <a:rPr lang="ja-JP" altLang="en-US" dirty="0" smtClean="0"/>
              <a:t>分けて力制</a:t>
            </a:r>
            <a:r>
              <a:rPr lang="ja-JP" altLang="en-US" dirty="0"/>
              <a:t>御ベースのものと位置制御ベースの</a:t>
            </a:r>
            <a:r>
              <a:rPr lang="ja-JP" altLang="en-US" dirty="0" smtClean="0"/>
              <a:t>ものがある．</a:t>
            </a:r>
            <a:endParaRPr lang="en-US" altLang="ja-JP" dirty="0" smtClean="0"/>
          </a:p>
          <a:p>
            <a:r>
              <a:rPr lang="ja-JP" altLang="en-US" dirty="0" smtClean="0"/>
              <a:t>図の</a:t>
            </a:r>
            <a:r>
              <a:rPr lang="ja-JP" altLang="en-US" dirty="0"/>
              <a:t>ような並進</a:t>
            </a:r>
            <a:r>
              <a:rPr lang="en-US" altLang="ja-JP" dirty="0"/>
              <a:t>1 </a:t>
            </a:r>
            <a:r>
              <a:rPr lang="ja-JP" altLang="en-US" dirty="0"/>
              <a:t>自由度の関節をもつ</a:t>
            </a:r>
            <a:r>
              <a:rPr lang="ja-JP" altLang="en-US" dirty="0" smtClean="0"/>
              <a:t>マニピュレータ</a:t>
            </a:r>
            <a:r>
              <a:rPr lang="ja-JP" altLang="en-US" dirty="0"/>
              <a:t>にインピーダンス制御を実装することを</a:t>
            </a:r>
            <a:r>
              <a:rPr lang="ja-JP" altLang="en-US" dirty="0" smtClean="0"/>
              <a:t>考えてる．</a:t>
            </a:r>
            <a:endParaRPr lang="en-US" altLang="ja-JP" dirty="0" smtClean="0"/>
          </a:p>
          <a:p>
            <a:r>
              <a:rPr lang="ja-JP" altLang="en-US" dirty="0" smtClean="0"/>
              <a:t>必要</a:t>
            </a:r>
            <a:r>
              <a:rPr lang="ja-JP" altLang="en-US" dirty="0"/>
              <a:t>に応じてセンサを用いて</a:t>
            </a:r>
            <a:r>
              <a:rPr lang="ja-JP" altLang="en-US" dirty="0" smtClean="0"/>
              <a:t>変位，速度，加速度，外力</a:t>
            </a:r>
            <a:r>
              <a:rPr lang="en-US" altLang="ja-JP" dirty="0" smtClean="0"/>
              <a:t> </a:t>
            </a:r>
            <a:r>
              <a:rPr lang="ja-JP" altLang="en-US" dirty="0"/>
              <a:t>などがリアルタイムに計測できるものとする．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49080"/>
            <a:ext cx="5862074" cy="23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4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3904" y="387847"/>
            <a:ext cx="8478575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14.4.2 </a:t>
            </a:r>
            <a:r>
              <a:rPr kumimoji="1" lang="ja-JP" altLang="en-US" sz="4000" dirty="0" smtClean="0"/>
              <a:t>力制御ベースの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　　　　　　　　　　　インピーダンス制御</a:t>
            </a:r>
            <a:endParaRPr kumimoji="1" lang="ja-JP" altLang="en-US" sz="3600" dirty="0"/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13904" y="1844824"/>
            <a:ext cx="8477209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加速度，速度，変位 の情報は，センサを用いて</a:t>
            </a:r>
            <a:r>
              <a:rPr lang="ja-JP" altLang="en-US" dirty="0"/>
              <a:t>，リアルタイムに計測されているとする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/>
              <a:t>式</a:t>
            </a:r>
            <a:r>
              <a:rPr lang="en-US" altLang="ja-JP" dirty="0"/>
              <a:t>(14.8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の制御を与えることで，式</a:t>
            </a:r>
            <a:r>
              <a:rPr lang="en-US" altLang="ja-JP" dirty="0"/>
              <a:t>(14.9) </a:t>
            </a:r>
            <a:r>
              <a:rPr lang="ja-JP" altLang="en-US" dirty="0"/>
              <a:t>より，加えられた外力</a:t>
            </a:r>
            <a:r>
              <a:rPr lang="en-US" altLang="ja-JP" dirty="0"/>
              <a:t>FE </a:t>
            </a:r>
            <a:r>
              <a:rPr lang="ja-JP" altLang="en-US" dirty="0"/>
              <a:t>に対し，結果的に生じる運動が目標の</a:t>
            </a:r>
            <a:r>
              <a:rPr lang="ja-JP" altLang="en-US" dirty="0" smtClean="0"/>
              <a:t>機械</a:t>
            </a:r>
            <a:r>
              <a:rPr lang="ja-JP" altLang="en-US" dirty="0"/>
              <a:t>インピーダンスを実現</a:t>
            </a:r>
            <a:r>
              <a:rPr lang="ja-JP" altLang="en-US" dirty="0" smtClean="0"/>
              <a:t>できる．</a:t>
            </a:r>
            <a:endParaRPr lang="en-US" altLang="ja-JP" dirty="0" smtClean="0"/>
          </a:p>
          <a:p>
            <a:r>
              <a:rPr lang="ja-JP" altLang="en-US" dirty="0" smtClean="0"/>
              <a:t>ただし</a:t>
            </a:r>
            <a:r>
              <a:rPr lang="ja-JP" altLang="en-US" dirty="0"/>
              <a:t>，式</a:t>
            </a:r>
            <a:r>
              <a:rPr lang="en-US" altLang="ja-JP" dirty="0"/>
              <a:t>(14.8) </a:t>
            </a:r>
            <a:r>
              <a:rPr lang="ja-JP" altLang="en-US" dirty="0"/>
              <a:t>は極めて理想的な状態での制御法である</a:t>
            </a:r>
            <a:r>
              <a:rPr lang="ja-JP" altLang="en-US" dirty="0" smtClean="0"/>
              <a:t>．実際</a:t>
            </a:r>
            <a:r>
              <a:rPr lang="ja-JP" altLang="en-US" dirty="0"/>
              <a:t>のハードウェアに適用する</a:t>
            </a:r>
            <a:r>
              <a:rPr lang="ja-JP" altLang="en-US" dirty="0" smtClean="0"/>
              <a:t>場合</a:t>
            </a:r>
            <a:r>
              <a:rPr lang="ja-JP" altLang="en-US" dirty="0"/>
              <a:t>には</a:t>
            </a:r>
            <a:r>
              <a:rPr lang="ja-JP" altLang="en-US" dirty="0" smtClean="0"/>
              <a:t>，ハードウェア</a:t>
            </a:r>
            <a:r>
              <a:rPr lang="ja-JP" altLang="en-US" dirty="0"/>
              <a:t>の条件に応じて制御式を改良</a:t>
            </a:r>
            <a:r>
              <a:rPr lang="ja-JP" altLang="en-US" dirty="0" smtClean="0"/>
              <a:t>したものを利用する．</a:t>
            </a: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841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3904" y="387847"/>
            <a:ext cx="8730096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14.4.3 </a:t>
            </a:r>
            <a:r>
              <a:rPr lang="ja-JP" altLang="en-US" sz="4000" dirty="0" smtClean="0"/>
              <a:t>位置</a:t>
            </a:r>
            <a:r>
              <a:rPr kumimoji="1" lang="ja-JP" altLang="en-US" sz="4000" dirty="0" smtClean="0"/>
              <a:t>制御ベースの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　　　　　　　　　　　　インピーダンス制御</a:t>
            </a:r>
            <a:endParaRPr kumimoji="1" lang="ja-JP" altLang="en-US" sz="3600" dirty="0"/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15270" y="1530847"/>
            <a:ext cx="8477209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マニピュレータは短い</a:t>
            </a:r>
            <a:r>
              <a:rPr lang="ja-JP" altLang="en-US" dirty="0"/>
              <a:t>時間の間隔</a:t>
            </a:r>
            <a:r>
              <a:rPr lang="en-US" altLang="ja-JP" dirty="0" err="1"/>
              <a:t>Δt</a:t>
            </a:r>
            <a:r>
              <a:rPr lang="ja-JP" altLang="en-US" dirty="0"/>
              <a:t>（サンプリング時間）で処理を</a:t>
            </a:r>
            <a:r>
              <a:rPr lang="ja-JP" altLang="en-US" dirty="0" smtClean="0"/>
              <a:t>行っている</a:t>
            </a:r>
            <a:r>
              <a:rPr lang="ja-JP" altLang="en-US" dirty="0"/>
              <a:t>ものとする</a:t>
            </a:r>
            <a:r>
              <a:rPr lang="ja-JP" altLang="en-US" dirty="0" smtClean="0"/>
              <a:t>．与えられた外力に</a:t>
            </a:r>
            <a:r>
              <a:rPr lang="ja-JP" altLang="en-US" dirty="0"/>
              <a:t>対し</a:t>
            </a:r>
            <a:r>
              <a:rPr lang="ja-JP" altLang="en-US" dirty="0" smtClean="0"/>
              <a:t>，目標の機械インピーダンスを有した場合の，次回のサンプリング時の理想的な変位と速度を</a:t>
            </a:r>
            <a:r>
              <a:rPr lang="ja-JP" altLang="en-US" dirty="0"/>
              <a:t>計算しておく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理想的な変位と速度を目標値として，</a:t>
            </a:r>
            <a:r>
              <a:rPr lang="ja-JP" altLang="en-US" dirty="0"/>
              <a:t>それを実現するように</a:t>
            </a:r>
            <a:r>
              <a:rPr lang="ja-JP" altLang="en-US" dirty="0" smtClean="0"/>
              <a:t>アクチュエータを</a:t>
            </a:r>
            <a:r>
              <a:rPr lang="ja-JP" altLang="en-US" dirty="0"/>
              <a:t>用いて位置制御を行う</a:t>
            </a:r>
            <a:r>
              <a:rPr lang="ja-JP" altLang="en-US" dirty="0" smtClean="0"/>
              <a:t>．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07" y="3807764"/>
            <a:ext cx="4205300" cy="30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5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14.1   </a:t>
            </a:r>
            <a:r>
              <a:rPr kumimoji="1" lang="ja-JP" altLang="en-US" dirty="0" smtClean="0"/>
              <a:t>ドアノブ問題</a:t>
            </a:r>
            <a:endParaRPr kumimoji="1" lang="en-US" altLang="ja-JP" dirty="0" smtClean="0"/>
          </a:p>
          <a:p>
            <a:r>
              <a:rPr lang="en-US" altLang="ja-JP" dirty="0" smtClean="0"/>
              <a:t>14.2  </a:t>
            </a:r>
            <a:r>
              <a:rPr lang="ja-JP" altLang="en-US" dirty="0" smtClean="0"/>
              <a:t>電気インピーダンスと機械インピーダンス</a:t>
            </a:r>
            <a:endParaRPr lang="en-US" altLang="ja-JP" dirty="0" smtClean="0"/>
          </a:p>
          <a:p>
            <a:r>
              <a:rPr lang="en-US" altLang="ja-JP" dirty="0" smtClean="0"/>
              <a:t>14.3</a:t>
            </a:r>
            <a:r>
              <a:rPr lang="ja-JP" altLang="en-US" dirty="0" smtClean="0"/>
              <a:t>　インピーダンス制御のイメージ</a:t>
            </a:r>
            <a:endParaRPr lang="en-US" altLang="ja-JP" dirty="0" smtClean="0"/>
          </a:p>
          <a:p>
            <a:r>
              <a:rPr lang="en-US" altLang="ja-JP" dirty="0" smtClean="0"/>
              <a:t>14.4</a:t>
            </a:r>
            <a:r>
              <a:rPr lang="ja-JP" altLang="en-US" dirty="0" smtClean="0"/>
              <a:t>　インピーダンス制御の方法</a:t>
            </a:r>
            <a:endParaRPr lang="en-US" altLang="ja-JP" dirty="0" smtClean="0"/>
          </a:p>
          <a:p>
            <a:r>
              <a:rPr lang="en-US" altLang="ja-JP" dirty="0" smtClean="0"/>
              <a:t>14.5</a:t>
            </a:r>
            <a:r>
              <a:rPr lang="ja-JP" altLang="en-US" dirty="0" smtClean="0"/>
              <a:t>　コンプライアンス制御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9512" y="3842008"/>
            <a:ext cx="72008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95536" y="836712"/>
            <a:ext cx="8477209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要求</a:t>
            </a:r>
            <a:r>
              <a:rPr lang="ja-JP" altLang="en-US" dirty="0"/>
              <a:t>される運動によっては</a:t>
            </a:r>
            <a:r>
              <a:rPr lang="ja-JP" altLang="en-US" dirty="0" smtClean="0"/>
              <a:t>，見かけ</a:t>
            </a:r>
            <a:r>
              <a:rPr lang="ja-JP" altLang="en-US" dirty="0"/>
              <a:t>のバネ特性のみを変更</a:t>
            </a:r>
            <a:r>
              <a:rPr lang="ja-JP" altLang="en-US" dirty="0" smtClean="0"/>
              <a:t>すれば良い場合</a:t>
            </a:r>
            <a:r>
              <a:rPr lang="ja-JP" altLang="en-US" dirty="0"/>
              <a:t>も多い</a:t>
            </a:r>
            <a:r>
              <a:rPr lang="ja-JP" altLang="en-US" dirty="0" smtClean="0"/>
              <a:t>．こ</a:t>
            </a:r>
            <a:r>
              <a:rPr lang="ja-JP" altLang="en-US" dirty="0"/>
              <a:t>れ</a:t>
            </a:r>
            <a:r>
              <a:rPr lang="ja-JP" altLang="en-US" dirty="0" smtClean="0"/>
              <a:t>を</a:t>
            </a:r>
            <a:r>
              <a:rPr lang="ja-JP" altLang="en-US" dirty="0">
                <a:solidFill>
                  <a:srgbClr val="FF0000"/>
                </a:solidFill>
              </a:rPr>
              <a:t>コンプライアンス制御</a:t>
            </a:r>
            <a:r>
              <a:rPr lang="ja-JP" altLang="en-US" dirty="0"/>
              <a:t>あるいは剛性制御と呼ぶ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コンプライス</a:t>
            </a:r>
            <a:r>
              <a:rPr lang="ja-JP" altLang="en-US" dirty="0"/>
              <a:t>制御では，必ずしもコンピュータプログラムに</a:t>
            </a:r>
            <a:r>
              <a:rPr lang="ja-JP" altLang="en-US" dirty="0" smtClean="0"/>
              <a:t>よって制御</a:t>
            </a:r>
            <a:r>
              <a:rPr lang="ja-JP" altLang="en-US" dirty="0"/>
              <a:t>する方法ばかりでなく，</a:t>
            </a:r>
            <a:r>
              <a:rPr lang="ja-JP" altLang="en-US" dirty="0" smtClean="0"/>
              <a:t>図の</a:t>
            </a:r>
            <a:r>
              <a:rPr lang="ja-JP" altLang="en-US" dirty="0"/>
              <a:t>ように，実際のバネを</a:t>
            </a:r>
            <a:r>
              <a:rPr lang="ja-JP" altLang="en-US" dirty="0" smtClean="0"/>
              <a:t>マニピュレータ</a:t>
            </a:r>
            <a:r>
              <a:rPr lang="ja-JP" altLang="en-US" dirty="0"/>
              <a:t>内部に仕込み，ハードウェアを用いて制御する方法もある</a:t>
            </a:r>
            <a:r>
              <a:rPr lang="ja-JP" altLang="en-US" dirty="0" smtClean="0"/>
              <a:t>．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17" y="3702711"/>
            <a:ext cx="5705928" cy="30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02787"/>
            <a:ext cx="2383524" cy="68621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400" dirty="0" smtClean="0"/>
              <a:t>章末問題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183207"/>
            <a:ext cx="6984776" cy="82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3009207"/>
            <a:ext cx="8784976" cy="9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816424" cy="6389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第</a:t>
            </a:r>
            <a:r>
              <a:rPr lang="en-US" altLang="ja-JP" sz="4400" dirty="0" smtClean="0"/>
              <a:t>14</a:t>
            </a:r>
            <a:r>
              <a:rPr lang="ja-JP" altLang="en-US" sz="4400" dirty="0" smtClean="0"/>
              <a:t>章のまとめ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78" y="1916832"/>
            <a:ext cx="8126313" cy="35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59216" cy="63668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3484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このスライドは「</a:t>
            </a:r>
            <a:r>
              <a:rPr kumimoji="1" lang="ja-JP" altLang="en-US" dirty="0" smtClean="0">
                <a:hlinkClick r:id="rId2"/>
              </a:rPr>
              <a:t>イラストで学ぶロボット工学</a:t>
            </a:r>
            <a:r>
              <a:rPr kumimoji="1" lang="ja-JP" altLang="en-US" dirty="0" smtClean="0"/>
              <a:t>」を講義で活用したり，勉強会で利用したりするために提供されているスライドです．</a:t>
            </a:r>
            <a:endParaRPr kumimoji="1"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dirty="0">
                <a:hlinkClick r:id="rId2"/>
              </a:rPr>
              <a:t>イラストで</a:t>
            </a:r>
            <a:r>
              <a:rPr lang="ja-JP" altLang="en-US" dirty="0" smtClean="0">
                <a:hlinkClick r:id="rId2"/>
              </a:rPr>
              <a:t>学ぶロボット工学</a:t>
            </a:r>
            <a:r>
              <a:rPr lang="ja-JP" altLang="en-US" dirty="0" smtClean="0"/>
              <a:t>」をご購入頂けていない方は，必ずご購入いただいてからご利用ください．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739" y="1856006"/>
            <a:ext cx="3403261" cy="44338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962334"/>
            <a:ext cx="1647555" cy="16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833" y="155536"/>
            <a:ext cx="5719870" cy="6534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400" dirty="0" smtClean="0"/>
              <a:t>STORY </a:t>
            </a:r>
            <a:r>
              <a:rPr kumimoji="1" lang="ja-JP" altLang="en-US" sz="4400" dirty="0" smtClean="0"/>
              <a:t>インピーダンス制御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5883" y="842071"/>
            <a:ext cx="8600189" cy="3323760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「じゃあ，そろそろ帰るね．ダックくん帰ろう？」夕日が</a:t>
            </a:r>
            <a:r>
              <a:rPr lang="ja-JP" altLang="en-US" sz="2400" dirty="0" smtClean="0"/>
              <a:t>西の</a:t>
            </a:r>
            <a:r>
              <a:rPr lang="ja-JP" altLang="en-US" sz="2400" dirty="0"/>
              <a:t>空に差しかかってきたころ，ホノカはおじいちゃんに言った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「</a:t>
            </a:r>
            <a:r>
              <a:rPr lang="ja-JP" altLang="en-US" sz="2400" dirty="0"/>
              <a:t>ほっほっほ．元気で</a:t>
            </a:r>
            <a:r>
              <a:rPr lang="ja-JP" altLang="en-US" sz="2400" dirty="0" err="1"/>
              <a:t>な</a:t>
            </a:r>
            <a:r>
              <a:rPr lang="ja-JP" altLang="en-US" sz="2400" dirty="0"/>
              <a:t>．ホノカも，ダックくんも．気をつけて</a:t>
            </a:r>
            <a:r>
              <a:rPr lang="ja-JP" altLang="en-US" sz="2400" dirty="0" smtClean="0"/>
              <a:t>帰るん</a:t>
            </a:r>
            <a:r>
              <a:rPr lang="ja-JP" altLang="en-US" sz="2400" dirty="0"/>
              <a:t>じゃ</a:t>
            </a:r>
            <a:r>
              <a:rPr lang="ja-JP" altLang="en-US" sz="2400" dirty="0" err="1"/>
              <a:t>ぞ</a:t>
            </a:r>
            <a:r>
              <a:rPr lang="ja-JP" altLang="en-US" sz="2400" dirty="0"/>
              <a:t>」おじいちゃんもすっかりホイールダック</a:t>
            </a:r>
            <a:r>
              <a:rPr lang="en-US" altLang="ja-JP" sz="2400" dirty="0"/>
              <a:t>2 </a:t>
            </a:r>
            <a:r>
              <a:rPr lang="ja-JP" altLang="en-US" sz="2400" dirty="0"/>
              <a:t>号の</a:t>
            </a:r>
            <a:r>
              <a:rPr lang="ja-JP" altLang="en-US" sz="2400" dirty="0" smtClean="0"/>
              <a:t>ことを</a:t>
            </a:r>
            <a:r>
              <a:rPr lang="ja-JP" altLang="en-US" sz="2400" dirty="0"/>
              <a:t>好きになったようだ</a:t>
            </a:r>
            <a:r>
              <a:rPr lang="ja-JP" altLang="en-US" sz="2400" dirty="0" smtClean="0"/>
              <a:t>．おじいちゃん</a:t>
            </a:r>
            <a:r>
              <a:rPr lang="ja-JP" altLang="en-US" sz="2400" dirty="0"/>
              <a:t>と話し続けるホノカより</a:t>
            </a:r>
            <a:r>
              <a:rPr lang="ja-JP" altLang="en-US" sz="2400" dirty="0" smtClean="0"/>
              <a:t>一歩先</a:t>
            </a:r>
            <a:r>
              <a:rPr lang="ja-JP" altLang="en-US" sz="2400" dirty="0"/>
              <a:t>に，ホイールダック</a:t>
            </a:r>
            <a:r>
              <a:rPr lang="en-US" altLang="ja-JP" sz="2400" dirty="0"/>
              <a:t>2 </a:t>
            </a:r>
            <a:r>
              <a:rPr lang="ja-JP" altLang="en-US" sz="2400" dirty="0"/>
              <a:t>号が家を出ようと，ドアノブに手を</a:t>
            </a:r>
            <a:r>
              <a:rPr lang="ja-JP" altLang="en-US" sz="2400" dirty="0" smtClean="0"/>
              <a:t>かけた</a:t>
            </a:r>
            <a:r>
              <a:rPr lang="ja-JP" altLang="en-US" sz="2400" dirty="0"/>
              <a:t>その瞬間「バキバキ！！」ドアノブが折れてしまいました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そう</a:t>
            </a:r>
            <a:r>
              <a:rPr lang="ja-JP" altLang="en-US" sz="2400" dirty="0"/>
              <a:t>，ドアノブを開けるのはなかなか難しかったのだった．</a:t>
            </a:r>
            <a:r>
              <a:rPr lang="ja-JP" altLang="en-US" sz="2400" dirty="0" smtClean="0"/>
              <a:t>ホイールダック</a:t>
            </a:r>
            <a:r>
              <a:rPr lang="en-US" altLang="ja-JP" sz="2400" dirty="0"/>
              <a:t>2 </a:t>
            </a:r>
            <a:r>
              <a:rPr lang="ja-JP" altLang="en-US" sz="2400" dirty="0"/>
              <a:t>号に最後に求められたもの．それはインピーダンス</a:t>
            </a:r>
            <a:r>
              <a:rPr lang="ja-JP" altLang="en-US" sz="2400" dirty="0" smtClean="0"/>
              <a:t>制御だった．</a:t>
            </a: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73" y="4436146"/>
            <a:ext cx="2722299" cy="24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564672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14.1   </a:t>
            </a:r>
            <a:r>
              <a:rPr kumimoji="1" lang="ja-JP" altLang="en-US" dirty="0" smtClean="0"/>
              <a:t>ドアノブ問題</a:t>
            </a:r>
            <a:endParaRPr kumimoji="1" lang="en-US" altLang="ja-JP" dirty="0" smtClean="0"/>
          </a:p>
          <a:p>
            <a:r>
              <a:rPr lang="en-US" altLang="ja-JP" dirty="0" smtClean="0"/>
              <a:t>14.2  </a:t>
            </a:r>
            <a:r>
              <a:rPr lang="ja-JP" altLang="en-US" dirty="0" smtClean="0"/>
              <a:t>電気インピーダンスと機械インピーダンス</a:t>
            </a:r>
            <a:endParaRPr lang="en-US" altLang="ja-JP" dirty="0" smtClean="0"/>
          </a:p>
          <a:p>
            <a:r>
              <a:rPr lang="en-US" altLang="ja-JP" dirty="0" smtClean="0"/>
              <a:t>14.3</a:t>
            </a:r>
            <a:r>
              <a:rPr lang="ja-JP" altLang="en-US" dirty="0" smtClean="0"/>
              <a:t>　インピーダンス制御のイメージ</a:t>
            </a:r>
            <a:endParaRPr lang="en-US" altLang="ja-JP" dirty="0" smtClean="0"/>
          </a:p>
          <a:p>
            <a:r>
              <a:rPr lang="en-US" altLang="ja-JP" dirty="0" smtClean="0"/>
              <a:t>14.4</a:t>
            </a:r>
            <a:r>
              <a:rPr lang="ja-JP" altLang="en-US" dirty="0" smtClean="0"/>
              <a:t>　インピーダンス制御の方法</a:t>
            </a:r>
            <a:endParaRPr lang="en-US" altLang="ja-JP" dirty="0" smtClean="0"/>
          </a:p>
          <a:p>
            <a:r>
              <a:rPr lang="en-US" altLang="ja-JP" dirty="0" smtClean="0"/>
              <a:t>14.5</a:t>
            </a:r>
            <a:r>
              <a:rPr lang="ja-JP" altLang="en-US" dirty="0" smtClean="0"/>
              <a:t>　コンプライアンス制御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44824"/>
            <a:ext cx="72008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5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8966" y="908720"/>
            <a:ext cx="3798056" cy="520873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 smtClean="0"/>
              <a:t>14.1.1 </a:t>
            </a:r>
            <a:r>
              <a:rPr kumimoji="1" lang="ja-JP" altLang="en-US" sz="4800" dirty="0" smtClean="0"/>
              <a:t>はじめに</a:t>
            </a:r>
            <a:endParaRPr kumimoji="1" lang="ja-JP" altLang="en-US" sz="4800" dirty="0"/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98966" y="1844824"/>
            <a:ext cx="8477209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位置</a:t>
            </a:r>
            <a:r>
              <a:rPr lang="ja-JP" altLang="en-US" dirty="0"/>
              <a:t>制御と力</a:t>
            </a:r>
            <a:r>
              <a:rPr lang="ja-JP" altLang="en-US" dirty="0" smtClean="0"/>
              <a:t>制御だけ</a:t>
            </a:r>
            <a:r>
              <a:rPr lang="ja-JP" altLang="en-US" dirty="0"/>
              <a:t>では，ロボットが外部環境に対して</a:t>
            </a:r>
            <a:r>
              <a:rPr lang="ja-JP" altLang="en-US" dirty="0" smtClean="0"/>
              <a:t>行動を</a:t>
            </a:r>
            <a:r>
              <a:rPr lang="ja-JP" altLang="en-US" dirty="0"/>
              <a:t>するとき，さまざまな不確定要素や誤差の影響から，その外部環境を</a:t>
            </a:r>
            <a:r>
              <a:rPr lang="ja-JP" altLang="en-US" dirty="0" smtClean="0"/>
              <a:t>破壊して</a:t>
            </a:r>
            <a:r>
              <a:rPr lang="ja-JP" altLang="en-US" dirty="0"/>
              <a:t>しまう場合がある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特</a:t>
            </a:r>
            <a:r>
              <a:rPr lang="ja-JP" altLang="en-US" dirty="0"/>
              <a:t>に，ロボットが人間と協調作業するときは，</a:t>
            </a:r>
            <a:r>
              <a:rPr lang="ja-JP" altLang="en-US" dirty="0" smtClean="0"/>
              <a:t>人間に</a:t>
            </a:r>
            <a:r>
              <a:rPr lang="ja-JP" altLang="en-US" dirty="0"/>
              <a:t>危害を加える恐れがある．このような問題点を解決する方法の</a:t>
            </a:r>
            <a:r>
              <a:rPr lang="en-US" altLang="ja-JP" dirty="0"/>
              <a:t>1 </a:t>
            </a:r>
            <a:r>
              <a:rPr lang="ja-JP" altLang="en-US" dirty="0"/>
              <a:t>つと</a:t>
            </a:r>
            <a:r>
              <a:rPr lang="ja-JP" altLang="en-US" dirty="0" smtClean="0"/>
              <a:t>して</a:t>
            </a:r>
            <a:r>
              <a:rPr lang="ja-JP" altLang="en-US" dirty="0" smtClean="0">
                <a:solidFill>
                  <a:srgbClr val="FF0000"/>
                </a:solidFill>
              </a:rPr>
              <a:t>インピーダンス</a:t>
            </a:r>
            <a:r>
              <a:rPr lang="ja-JP" altLang="en-US" dirty="0">
                <a:solidFill>
                  <a:srgbClr val="FF0000"/>
                </a:solidFill>
              </a:rPr>
              <a:t>制御</a:t>
            </a:r>
            <a:r>
              <a:rPr lang="ja-JP" altLang="en-US" dirty="0"/>
              <a:t>について解説する．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8968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5270" y="937966"/>
            <a:ext cx="6966408" cy="59288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14.1.2 </a:t>
            </a:r>
            <a:r>
              <a:rPr kumimoji="1" lang="ja-JP" altLang="en-US" dirty="0" smtClean="0"/>
              <a:t>ドアノブ問題の整理</a:t>
            </a:r>
            <a:endParaRPr kumimoji="1" lang="ja-JP" altLang="en-US" sz="4800" dirty="0"/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05647" y="1700808"/>
            <a:ext cx="8477209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ドア</a:t>
            </a:r>
            <a:r>
              <a:rPr lang="ja-JP" altLang="en-US" dirty="0"/>
              <a:t>はちょうつがい蝶番で壁と接続されており，蝶番を中心として回転運動をする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物理</a:t>
            </a:r>
            <a:r>
              <a:rPr lang="ja-JP" altLang="en-US" dirty="0"/>
              <a:t>情報が正確に得られない場合に，マニピュレータにドアノブの軌跡を</a:t>
            </a:r>
            <a:r>
              <a:rPr lang="ja-JP" altLang="en-US" dirty="0" smtClean="0"/>
              <a:t>描かせよう</a:t>
            </a:r>
            <a:r>
              <a:rPr lang="ja-JP" altLang="en-US" dirty="0"/>
              <a:t>としても</a:t>
            </a:r>
            <a:r>
              <a:rPr lang="ja-JP" altLang="en-US" dirty="0" smtClean="0"/>
              <a:t>，図</a:t>
            </a:r>
            <a:r>
              <a:rPr lang="ja-JP" altLang="en-US" dirty="0"/>
              <a:t>のように結果的に生成</a:t>
            </a:r>
            <a:r>
              <a:rPr lang="ja-JP" altLang="en-US" dirty="0" smtClean="0"/>
              <a:t>される</a:t>
            </a:r>
            <a:r>
              <a:rPr lang="ja-JP" altLang="en-US" dirty="0"/>
              <a:t>手先軌道はドアノブの軌跡とは</a:t>
            </a:r>
            <a:r>
              <a:rPr lang="ja-JP" altLang="en-US" dirty="0" smtClean="0"/>
              <a:t>異なり，ドア</a:t>
            </a:r>
            <a:r>
              <a:rPr lang="ja-JP" altLang="en-US" dirty="0"/>
              <a:t>が破壊</a:t>
            </a:r>
            <a:r>
              <a:rPr lang="ja-JP" altLang="en-US" dirty="0" smtClean="0"/>
              <a:t>されて</a:t>
            </a:r>
            <a:r>
              <a:rPr lang="ja-JP" altLang="en-US" dirty="0"/>
              <a:t>しまう</a:t>
            </a:r>
            <a:r>
              <a:rPr lang="ja-JP" altLang="en-US" dirty="0" smtClean="0"/>
              <a:t>．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56" y="4077072"/>
            <a:ext cx="5313607" cy="27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6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635080" cy="636680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14.1   </a:t>
            </a:r>
            <a:r>
              <a:rPr kumimoji="1" lang="ja-JP" altLang="en-US" dirty="0" smtClean="0"/>
              <a:t>ドアノブ問題</a:t>
            </a:r>
            <a:endParaRPr kumimoji="1" lang="en-US" altLang="ja-JP" dirty="0" smtClean="0"/>
          </a:p>
          <a:p>
            <a:r>
              <a:rPr lang="en-US" altLang="ja-JP" dirty="0" smtClean="0"/>
              <a:t>14.2  </a:t>
            </a:r>
            <a:r>
              <a:rPr lang="ja-JP" altLang="en-US" dirty="0" smtClean="0"/>
              <a:t>電気インピーダンスと機械インピーダンス</a:t>
            </a:r>
            <a:endParaRPr lang="en-US" altLang="ja-JP" dirty="0" smtClean="0"/>
          </a:p>
          <a:p>
            <a:r>
              <a:rPr lang="en-US" altLang="ja-JP" dirty="0" smtClean="0"/>
              <a:t>14.3</a:t>
            </a:r>
            <a:r>
              <a:rPr lang="ja-JP" altLang="en-US" dirty="0" smtClean="0"/>
              <a:t>　インピーダンス制御のイメージ</a:t>
            </a:r>
            <a:endParaRPr lang="en-US" altLang="ja-JP" dirty="0" smtClean="0"/>
          </a:p>
          <a:p>
            <a:r>
              <a:rPr lang="en-US" altLang="ja-JP" dirty="0" smtClean="0"/>
              <a:t>14.4</a:t>
            </a:r>
            <a:r>
              <a:rPr lang="ja-JP" altLang="en-US" dirty="0" smtClean="0"/>
              <a:t>　インピーダンス制御の方法</a:t>
            </a:r>
            <a:endParaRPr lang="en-US" altLang="ja-JP" dirty="0" smtClean="0"/>
          </a:p>
          <a:p>
            <a:r>
              <a:rPr lang="en-US" altLang="ja-JP" dirty="0" smtClean="0"/>
              <a:t>14.5</a:t>
            </a:r>
            <a:r>
              <a:rPr lang="ja-JP" altLang="en-US" dirty="0" smtClean="0"/>
              <a:t>　コンプライアンス制御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23528" y="2348880"/>
            <a:ext cx="72008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9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67544" y="908720"/>
            <a:ext cx="8477209" cy="43891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インピーダンス</a:t>
            </a:r>
            <a:r>
              <a:rPr lang="ja-JP" altLang="en-US" dirty="0"/>
              <a:t>とは必ずしも電気インピーダンスのみを</a:t>
            </a:r>
            <a:r>
              <a:rPr lang="ja-JP" altLang="en-US" dirty="0" smtClean="0"/>
              <a:t>意味しない．ここで</a:t>
            </a:r>
            <a:r>
              <a:rPr lang="ja-JP" altLang="en-US" dirty="0" err="1" smtClean="0"/>
              <a:t>言ういうのは</a:t>
            </a:r>
            <a:r>
              <a:rPr lang="ja-JP" altLang="en-US" dirty="0" smtClean="0"/>
              <a:t>機械</a:t>
            </a:r>
            <a:r>
              <a:rPr lang="ja-JP" altLang="en-US" dirty="0"/>
              <a:t>インピーダンスのことである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機械インピーダンスと電気インピーダンスの微分方程式には極めて</a:t>
            </a:r>
            <a:r>
              <a:rPr lang="ja-JP" altLang="en-US" dirty="0"/>
              <a:t>強い類似性が</a:t>
            </a:r>
            <a:r>
              <a:rPr lang="ja-JP" altLang="en-US" dirty="0" smtClean="0"/>
              <a:t>成り立つ．</a:t>
            </a:r>
            <a:endParaRPr lang="en-US" altLang="ja-JP" dirty="0" smtClean="0"/>
          </a:p>
          <a:p>
            <a:r>
              <a:rPr lang="ja-JP" altLang="en-US" dirty="0"/>
              <a:t>機械インピーダンスとは，簡単に言えば，質量・バネ・ダンパの組み合わせのこと</a:t>
            </a:r>
            <a:r>
              <a:rPr lang="ja-JP" altLang="en-US" dirty="0" smtClean="0"/>
              <a:t>．これ</a:t>
            </a:r>
            <a:r>
              <a:rPr lang="ja-JP" altLang="en-US" dirty="0"/>
              <a:t>は「外力</a:t>
            </a:r>
            <a:r>
              <a:rPr lang="en-US" altLang="ja-JP" dirty="0" smtClean="0"/>
              <a:t>F</a:t>
            </a:r>
            <a:r>
              <a:rPr lang="ja-JP" altLang="en-US" dirty="0" smtClean="0"/>
              <a:t>を</a:t>
            </a:r>
            <a:r>
              <a:rPr lang="ja-JP" altLang="en-US" dirty="0"/>
              <a:t>システムに与えた際に，どの</a:t>
            </a:r>
            <a:r>
              <a:rPr lang="ja-JP" altLang="en-US" dirty="0" smtClean="0"/>
              <a:t>程度</a:t>
            </a:r>
            <a:r>
              <a:rPr lang="ja-JP" altLang="en-US" dirty="0"/>
              <a:t>の</a:t>
            </a:r>
            <a:r>
              <a:rPr lang="ja-JP" altLang="en-US" dirty="0" smtClean="0"/>
              <a:t>速度</a:t>
            </a:r>
            <a:r>
              <a:rPr lang="en-US" altLang="ja-JP" dirty="0" smtClean="0"/>
              <a:t> </a:t>
            </a:r>
            <a:r>
              <a:rPr lang="ja-JP" altLang="en-US" dirty="0"/>
              <a:t>を生じるか」を示しており，外力に対する「物体の動きやすさ</a:t>
            </a:r>
            <a:r>
              <a:rPr lang="ja-JP" altLang="en-US" dirty="0" smtClean="0"/>
              <a:t>」を</a:t>
            </a:r>
            <a:r>
              <a:rPr lang="ja-JP" altLang="en-US" dirty="0"/>
              <a:t>示している．</a:t>
            </a: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0" y="4137698"/>
            <a:ext cx="3497532" cy="27203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85678"/>
            <a:ext cx="3248850" cy="247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9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499176" cy="564672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14.1   </a:t>
            </a:r>
            <a:r>
              <a:rPr kumimoji="1" lang="ja-JP" altLang="en-US" dirty="0" smtClean="0"/>
              <a:t>ドアノブ問題</a:t>
            </a:r>
            <a:endParaRPr kumimoji="1" lang="en-US" altLang="ja-JP" dirty="0" smtClean="0"/>
          </a:p>
          <a:p>
            <a:r>
              <a:rPr lang="en-US" altLang="ja-JP" dirty="0" smtClean="0"/>
              <a:t>14.2  </a:t>
            </a:r>
            <a:r>
              <a:rPr lang="ja-JP" altLang="en-US" dirty="0" smtClean="0"/>
              <a:t>電気インピーダンスと機械インピーダンス</a:t>
            </a:r>
            <a:endParaRPr lang="en-US" altLang="ja-JP" dirty="0" smtClean="0"/>
          </a:p>
          <a:p>
            <a:r>
              <a:rPr lang="en-US" altLang="ja-JP" dirty="0" smtClean="0"/>
              <a:t>14.3</a:t>
            </a:r>
            <a:r>
              <a:rPr lang="ja-JP" altLang="en-US" dirty="0" smtClean="0"/>
              <a:t>　インピーダンス制御のイメージ</a:t>
            </a:r>
            <a:endParaRPr lang="en-US" altLang="ja-JP" dirty="0" smtClean="0"/>
          </a:p>
          <a:p>
            <a:r>
              <a:rPr lang="en-US" altLang="ja-JP" dirty="0" smtClean="0"/>
              <a:t>14.4</a:t>
            </a:r>
            <a:r>
              <a:rPr lang="ja-JP" altLang="en-US" dirty="0" smtClean="0"/>
              <a:t>　インピーダンス制御の方法</a:t>
            </a:r>
            <a:endParaRPr lang="en-US" altLang="ja-JP" dirty="0" smtClean="0"/>
          </a:p>
          <a:p>
            <a:r>
              <a:rPr lang="en-US" altLang="ja-JP" dirty="0" smtClean="0"/>
              <a:t>14.5</a:t>
            </a:r>
            <a:r>
              <a:rPr lang="ja-JP" altLang="en-US" dirty="0" smtClean="0"/>
              <a:t>　コンプライアンス制御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852936"/>
            <a:ext cx="72008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72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12581</TotalTime>
  <Words>1016</Words>
  <Application>Microsoft Office PowerPoint</Application>
  <PresentationFormat>画面に合わせる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HGP明朝E</vt:lpstr>
      <vt:lpstr>ＭＳ Ｐゴシック</vt:lpstr>
      <vt:lpstr>Calibri</vt:lpstr>
      <vt:lpstr>Constantia</vt:lpstr>
      <vt:lpstr>Wingdings</vt:lpstr>
      <vt:lpstr>Wingdings 2</vt:lpstr>
      <vt:lpstr>リゾート</vt:lpstr>
      <vt:lpstr>ロボット工学 第14回　インピーダンス制御</vt:lpstr>
      <vt:lpstr>Information</vt:lpstr>
      <vt:lpstr>STORY インピーダンス制御</vt:lpstr>
      <vt:lpstr>Contents</vt:lpstr>
      <vt:lpstr>14.1.1 はじめに</vt:lpstr>
      <vt:lpstr>14.1.2 ドアノブ問題の整理</vt:lpstr>
      <vt:lpstr>Contents</vt:lpstr>
      <vt:lpstr>PowerPoint プレゼンテーション</vt:lpstr>
      <vt:lpstr>Contents</vt:lpstr>
      <vt:lpstr>PowerPoint プレゼンテーション</vt:lpstr>
      <vt:lpstr>Contents</vt:lpstr>
      <vt:lpstr>14.4.1 はじめに</vt:lpstr>
      <vt:lpstr>14.4.2 力制御ベースの 　　　　　　　　　　　インピーダンス制御</vt:lpstr>
      <vt:lpstr>14.4.3 位置制御ベースの 　　　　　　　　　　　　インピーダンス制御</vt:lpstr>
      <vt:lpstr>Contents</vt:lpstr>
      <vt:lpstr>PowerPoint プレゼンテーション</vt:lpstr>
      <vt:lpstr>章末問題</vt:lpstr>
      <vt:lpstr>第14章のまとめ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人工知能概論 </dc:title>
  <dc:creator>user</dc:creator>
  <cp:lastModifiedBy>BHD2013</cp:lastModifiedBy>
  <cp:revision>253</cp:revision>
  <cp:lastPrinted>2013-10-08T03:26:13Z</cp:lastPrinted>
  <dcterms:created xsi:type="dcterms:W3CDTF">2012-07-12T01:49:14Z</dcterms:created>
  <dcterms:modified xsi:type="dcterms:W3CDTF">2018-02-06T09:55:50Z</dcterms:modified>
</cp:coreProperties>
</file>