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473" r:id="rId2"/>
    <p:sldId id="474" r:id="rId3"/>
    <p:sldId id="408" r:id="rId4"/>
    <p:sldId id="447" r:id="rId5"/>
    <p:sldId id="556" r:id="rId6"/>
    <p:sldId id="583" r:id="rId7"/>
    <p:sldId id="584" r:id="rId8"/>
    <p:sldId id="591" r:id="rId9"/>
    <p:sldId id="585" r:id="rId10"/>
    <p:sldId id="586" r:id="rId11"/>
    <p:sldId id="587" r:id="rId12"/>
    <p:sldId id="588" r:id="rId13"/>
    <p:sldId id="589" r:id="rId14"/>
    <p:sldId id="572" r:id="rId15"/>
    <p:sldId id="590" r:id="rId16"/>
    <p:sldId id="574" r:id="rId17"/>
    <p:sldId id="531" r:id="rId18"/>
    <p:sldId id="468" r:id="rId19"/>
  </p:sldIdLst>
  <p:sldSz cx="9144000" cy="6858000" type="screen4x3"/>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5" autoAdjust="0"/>
    <p:restoredTop sz="94660"/>
  </p:normalViewPr>
  <p:slideViewPr>
    <p:cSldViewPr>
      <p:cViewPr varScale="1">
        <p:scale>
          <a:sx n="66" d="100"/>
          <a:sy n="66" d="100"/>
        </p:scale>
        <p:origin x="141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3132063F-5B66-4DE5-B723-E7B075FE503A}" type="datetimeFigureOut">
              <a:rPr kumimoji="1" lang="ja-JP" altLang="en-US" smtClean="0"/>
              <a:t>2018/2/17</a:t>
            </a:fld>
            <a:endParaRPr kumimoji="1" lang="ja-JP" altLang="en-US"/>
          </a:p>
        </p:txBody>
      </p:sp>
      <p:sp>
        <p:nvSpPr>
          <p:cNvPr id="4" name="フッター プレースホルダー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DFEEBE2F-0215-46CF-AC68-46A001918027}" type="slidenum">
              <a:rPr kumimoji="1" lang="ja-JP" altLang="en-US" smtClean="0"/>
              <a:t>‹#›</a:t>
            </a:fld>
            <a:endParaRPr kumimoji="1" lang="ja-JP" altLang="en-US"/>
          </a:p>
        </p:txBody>
      </p:sp>
    </p:spTree>
    <p:extLst>
      <p:ext uri="{BB962C8B-B14F-4D97-AF65-F5344CB8AC3E}">
        <p14:creationId xmlns:p14="http://schemas.microsoft.com/office/powerpoint/2010/main" val="1915517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397290CC-E165-4975-A2DF-AB660994BD7B}" type="datetimeFigureOut">
              <a:rPr kumimoji="1" lang="ja-JP" altLang="en-US" smtClean="0"/>
              <a:t>2018/2/17</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A363144C-85AE-4336-A6C0-89584B52731E}" type="slidenum">
              <a:rPr kumimoji="1" lang="ja-JP" altLang="en-US" smtClean="0"/>
              <a:t>‹#›</a:t>
            </a:fld>
            <a:endParaRPr kumimoji="1" lang="ja-JP" altLang="en-US"/>
          </a:p>
        </p:txBody>
      </p:sp>
    </p:spTree>
    <p:extLst>
      <p:ext uri="{BB962C8B-B14F-4D97-AF65-F5344CB8AC3E}">
        <p14:creationId xmlns:p14="http://schemas.microsoft.com/office/powerpoint/2010/main" val="14968998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30" name="Date Placeholder 29"/>
          <p:cNvSpPr>
            <a:spLocks noGrp="1"/>
          </p:cNvSpPr>
          <p:nvPr>
            <p:ph type="dt" sz="half" idx="10"/>
          </p:nvPr>
        </p:nvSpPr>
        <p:spPr/>
        <p:txBody>
          <a:bodyPr/>
          <a:lstStyle/>
          <a:p>
            <a:fld id="{E90ED720-0104-4369-84BC-D37694168613}" type="datetimeFigureOut">
              <a:rPr kumimoji="1" lang="ja-JP" altLang="en-US" smtClean="0"/>
              <a:t>2018/2/17</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smtClean="0"/>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2018/2/17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2018/2/17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2018/2/17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D2D8002D-B5B0-4BAC-B1F6-782DDCCE6D9C}" type="slidenum">
              <a:rPr kumimoji="1" lang="ja-JP" altLang="en-US" smtClean="0"/>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0ED720-0104-4369-84BC-D37694168613}" type="datetimeFigureOut">
              <a:rPr kumimoji="1" lang="ja-JP" altLang="en-US" smtClean="0"/>
              <a:t>2018/2/17</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D8002D-B5B0-4BAC-B1F6-782DDCCE6D9C}" type="slidenum">
              <a:rPr kumimoji="1" lang="ja-JP" altLang="en-US" smtClean="0"/>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mazon.co.jp/gp/product/4061538233/ref=as_li_ss_tl?ie=UTF8&amp;camp=247&amp;creative=7399&amp;creativeASIN=4061538233&amp;linkCode=as2&amp;tag=tanichustudio-22"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887971"/>
            <a:ext cx="7851648" cy="1828800"/>
          </a:xfrm>
        </p:spPr>
        <p:txBody>
          <a:bodyPr>
            <a:normAutofit/>
          </a:bodyPr>
          <a:lstStyle/>
          <a:p>
            <a:r>
              <a:rPr lang="ja-JP" altLang="en-US" dirty="0" smtClean="0"/>
              <a:t>ロボット工学</a:t>
            </a:r>
            <a:r>
              <a:rPr lang="en-US" altLang="ja-JP" dirty="0" smtClean="0"/>
              <a:t/>
            </a:r>
            <a:br>
              <a:rPr lang="en-US" altLang="ja-JP" dirty="0" smtClean="0"/>
            </a:br>
            <a:r>
              <a:rPr lang="ja-JP" altLang="en-US" sz="2400" dirty="0" smtClean="0"/>
              <a:t>第</a:t>
            </a:r>
            <a:r>
              <a:rPr lang="en-US" altLang="ja-JP" sz="2400" dirty="0" smtClean="0"/>
              <a:t>15</a:t>
            </a:r>
            <a:r>
              <a:rPr lang="ja-JP" altLang="en-US" sz="2400" dirty="0" smtClean="0"/>
              <a:t>回　まとめ</a:t>
            </a:r>
            <a:endParaRPr kumimoji="1" lang="ja-JP" altLang="en-US" sz="2400" dirty="0"/>
          </a:p>
        </p:txBody>
      </p:sp>
      <p:sp>
        <p:nvSpPr>
          <p:cNvPr id="3" name="サブタイトル 2"/>
          <p:cNvSpPr>
            <a:spLocks noGrp="1"/>
          </p:cNvSpPr>
          <p:nvPr>
            <p:ph type="subTitle" idx="1"/>
          </p:nvPr>
        </p:nvSpPr>
        <p:spPr>
          <a:xfrm>
            <a:off x="755576" y="3843442"/>
            <a:ext cx="7854696" cy="1752600"/>
          </a:xfrm>
        </p:spPr>
        <p:txBody>
          <a:bodyPr/>
          <a:lstStyle/>
          <a:p>
            <a:r>
              <a:rPr lang="ja-JP" altLang="en-US" dirty="0" smtClean="0"/>
              <a:t>福岡工業大学 工学部 知能機械工学科</a:t>
            </a:r>
            <a:endParaRPr lang="en-US" altLang="ja-JP" dirty="0" smtClean="0"/>
          </a:p>
          <a:p>
            <a:r>
              <a:rPr kumimoji="1" lang="ja-JP" altLang="en-US" dirty="0" smtClean="0"/>
              <a:t>木野　仁</a:t>
            </a:r>
            <a:endParaRPr kumimoji="1" lang="ja-JP" altLang="en-US" dirty="0"/>
          </a:p>
        </p:txBody>
      </p:sp>
      <p:pic>
        <p:nvPicPr>
          <p:cNvPr id="4" name="Picture 1" descr="C:\Users\user\Dropbox\8_lecture\13講義\人工知能概論\ホイールダック２号\ペンロボ背景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2971" y="0"/>
            <a:ext cx="1981196" cy="1981895"/>
          </a:xfrm>
          <a:prstGeom prst="rect">
            <a:avLst/>
          </a:prstGeom>
          <a:noFill/>
          <a:extLst>
            <a:ext uri="{909E8E84-426E-40DD-AFC4-6F175D3DCCD1}">
              <a14:hiddenFill xmlns:a14="http://schemas.microsoft.com/office/drawing/2010/main">
                <a:solidFill>
                  <a:srgbClr val="FFFFFF"/>
                </a:solidFill>
              </a14:hiddenFill>
            </a:ext>
          </a:extLst>
        </p:spPr>
      </p:pic>
      <p:sp>
        <p:nvSpPr>
          <p:cNvPr id="5" name="コンテンツ プレースホルダー 4"/>
          <p:cNvSpPr txBox="1">
            <a:spLocks/>
          </p:cNvSpPr>
          <p:nvPr/>
        </p:nvSpPr>
        <p:spPr>
          <a:xfrm>
            <a:off x="204073" y="5061947"/>
            <a:ext cx="8939927" cy="1872208"/>
          </a:xfrm>
          <a:prstGeom prst="rect">
            <a:avLst/>
          </a:prstGeom>
        </p:spPr>
        <p:txBody>
          <a:bodyPr>
            <a:normAutofit fontScale="70000" lnSpcReduction="20000"/>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a:buFont typeface="Wingdings" panose="05000000000000000000" pitchFamily="2" charset="2"/>
              <a:buChar char="l"/>
            </a:pPr>
            <a:r>
              <a:rPr lang="ja-JP" altLang="en-US" dirty="0">
                <a:solidFill>
                  <a:schemeClr val="bg1"/>
                </a:solidFill>
              </a:rPr>
              <a:t>本サイトで提供されるコンテンツの著作権は，木野仁，谷口忠大，峰岸桃，（株）講談社にある．</a:t>
            </a:r>
          </a:p>
          <a:p>
            <a:pPr>
              <a:buFont typeface="Wingdings" panose="05000000000000000000" pitchFamily="2" charset="2"/>
              <a:buChar char="l"/>
            </a:pPr>
            <a:r>
              <a:rPr lang="ja-JP" altLang="en-US" dirty="0">
                <a:solidFill>
                  <a:schemeClr val="bg1"/>
                </a:solidFill>
              </a:rPr>
              <a:t>非営利目的に限り，ファイルのダウンロード，印刷，複製，大量の印刷を自由に行ってよい．</a:t>
            </a:r>
          </a:p>
          <a:p>
            <a:pPr>
              <a:buFont typeface="Wingdings" panose="05000000000000000000" pitchFamily="2" charset="2"/>
              <a:buChar char="l"/>
            </a:pPr>
            <a:r>
              <a:rPr lang="ja-JP" altLang="en-US" dirty="0">
                <a:solidFill>
                  <a:schemeClr val="bg1"/>
                </a:solidFill>
              </a:rPr>
              <a:t>講義や勉強会などで配布し，利用していただくのも大歓迎である</a:t>
            </a:r>
            <a:r>
              <a:rPr lang="ja-JP" altLang="en-US" dirty="0" smtClean="0">
                <a:solidFill>
                  <a:schemeClr val="bg1"/>
                </a:solidFill>
              </a:rPr>
              <a:t>．ただし</a:t>
            </a:r>
            <a:r>
              <a:rPr lang="ja-JP" altLang="en-US" dirty="0">
                <a:solidFill>
                  <a:schemeClr val="bg1"/>
                </a:solidFill>
              </a:rPr>
              <a:t>，そうして作ったものを無断で販売することを禁止する．</a:t>
            </a:r>
          </a:p>
          <a:p>
            <a:pPr>
              <a:buFont typeface="Wingdings" panose="05000000000000000000" pitchFamily="2" charset="2"/>
              <a:buChar char="l"/>
            </a:pPr>
            <a:r>
              <a:rPr lang="ja-JP" altLang="en-US" dirty="0" smtClean="0">
                <a:solidFill>
                  <a:schemeClr val="bg1"/>
                </a:solidFill>
              </a:rPr>
              <a:t>つね</a:t>
            </a:r>
            <a:r>
              <a:rPr lang="ja-JP" altLang="en-US" dirty="0">
                <a:solidFill>
                  <a:schemeClr val="bg1"/>
                </a:solidFill>
              </a:rPr>
              <a:t>に最新版を配布したいので，ファイルのネット上での再配布も禁止する．</a:t>
            </a:r>
          </a:p>
          <a:p>
            <a:pPr marL="0" indent="0">
              <a:buNone/>
            </a:pPr>
            <a:endParaRPr lang="ja-JP" altLang="en-US" dirty="0"/>
          </a:p>
        </p:txBody>
      </p:sp>
      <p:pic>
        <p:nvPicPr>
          <p:cNvPr id="7" name="図 6"/>
          <p:cNvPicPr>
            <a:picLocks noChangeAspect="1"/>
          </p:cNvPicPr>
          <p:nvPr/>
        </p:nvPicPr>
        <p:blipFill>
          <a:blip r:embed="rId3"/>
          <a:stretch>
            <a:fillRect/>
          </a:stretch>
        </p:blipFill>
        <p:spPr>
          <a:xfrm>
            <a:off x="214548" y="260648"/>
            <a:ext cx="2351703" cy="2654735"/>
          </a:xfrm>
          <a:prstGeom prst="rect">
            <a:avLst/>
          </a:prstGeom>
        </p:spPr>
      </p:pic>
    </p:spTree>
    <p:extLst>
      <p:ext uri="{BB962C8B-B14F-4D97-AF65-F5344CB8AC3E}">
        <p14:creationId xmlns:p14="http://schemas.microsoft.com/office/powerpoint/2010/main" val="1999639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3904" y="387847"/>
            <a:ext cx="8730096" cy="1143000"/>
          </a:xfrm>
          <a:solidFill>
            <a:schemeClr val="bg1"/>
          </a:solidFill>
        </p:spPr>
        <p:txBody>
          <a:bodyPr>
            <a:noAutofit/>
          </a:bodyPr>
          <a:lstStyle/>
          <a:p>
            <a:r>
              <a:rPr kumimoji="1" lang="en-US" altLang="ja-JP" sz="4000" dirty="0" smtClean="0"/>
              <a:t>15.2.1 </a:t>
            </a:r>
            <a:r>
              <a:rPr kumimoji="1" lang="ja-JP" altLang="en-US" sz="4000" dirty="0" smtClean="0"/>
              <a:t>シリアルリンク構造と</a:t>
            </a:r>
            <a:r>
              <a:rPr kumimoji="1" lang="en-US" altLang="ja-JP" sz="4000" dirty="0" smtClean="0"/>
              <a:t/>
            </a:r>
            <a:br>
              <a:rPr kumimoji="1" lang="en-US" altLang="ja-JP" sz="4000" dirty="0" smtClean="0"/>
            </a:br>
            <a:r>
              <a:rPr kumimoji="1" lang="ja-JP" altLang="en-US" sz="4000" dirty="0" smtClean="0"/>
              <a:t>　　　　　　　　　　パラレルリンク構造</a:t>
            </a:r>
            <a:endParaRPr kumimoji="1" lang="ja-JP" altLang="en-US" sz="3600" dirty="0"/>
          </a:p>
        </p:txBody>
      </p:sp>
      <p:sp>
        <p:nvSpPr>
          <p:cNvPr id="5" name="コンテンツ プレースホルダー 3"/>
          <p:cNvSpPr>
            <a:spLocks noGrp="1"/>
          </p:cNvSpPr>
          <p:nvPr>
            <p:ph idx="1"/>
          </p:nvPr>
        </p:nvSpPr>
        <p:spPr>
          <a:xfrm>
            <a:off x="369399" y="1498901"/>
            <a:ext cx="8477209" cy="4389120"/>
          </a:xfrm>
        </p:spPr>
        <p:txBody>
          <a:bodyPr>
            <a:normAutofit fontScale="92500"/>
          </a:bodyPr>
          <a:lstStyle/>
          <a:p>
            <a:r>
              <a:rPr lang="ja-JP" altLang="en-US" dirty="0"/>
              <a:t>シリアルリンク</a:t>
            </a:r>
            <a:r>
              <a:rPr lang="ja-JP" altLang="en-US" dirty="0" smtClean="0"/>
              <a:t>構造ではリンク</a:t>
            </a:r>
            <a:r>
              <a:rPr lang="ja-JP" altLang="en-US" dirty="0"/>
              <a:t>が直接に</a:t>
            </a:r>
            <a:r>
              <a:rPr lang="ja-JP" altLang="en-US" dirty="0" smtClean="0"/>
              <a:t>連鎖し，手先</a:t>
            </a:r>
            <a:r>
              <a:rPr lang="ja-JP" altLang="en-US" dirty="0"/>
              <a:t>から根元に向かって，順々に</a:t>
            </a:r>
            <a:r>
              <a:rPr lang="ja-JP" altLang="en-US" dirty="0" smtClean="0"/>
              <a:t>アクチュエータ</a:t>
            </a:r>
            <a:r>
              <a:rPr lang="ja-JP" altLang="en-US" dirty="0"/>
              <a:t>が大型化していく</a:t>
            </a:r>
            <a:r>
              <a:rPr lang="ja-JP" altLang="en-US" dirty="0" smtClean="0"/>
              <a:t>．</a:t>
            </a:r>
            <a:endParaRPr lang="en-US" altLang="ja-JP" dirty="0" smtClean="0"/>
          </a:p>
          <a:p>
            <a:r>
              <a:rPr lang="ja-JP" altLang="en-US" dirty="0" smtClean="0"/>
              <a:t>パラレルリンク</a:t>
            </a:r>
            <a:r>
              <a:rPr lang="ja-JP" altLang="en-US" dirty="0"/>
              <a:t>構造はベース部のみにアクチュエータを配置する</a:t>
            </a:r>
            <a:r>
              <a:rPr lang="ja-JP" altLang="en-US" dirty="0" smtClean="0"/>
              <a:t>．マニピュレータ</a:t>
            </a:r>
            <a:r>
              <a:rPr lang="ja-JP" altLang="en-US" dirty="0"/>
              <a:t>全体で著しく</a:t>
            </a:r>
            <a:r>
              <a:rPr lang="ja-JP" altLang="en-US" dirty="0" smtClean="0"/>
              <a:t>軽量化</a:t>
            </a:r>
            <a:r>
              <a:rPr lang="ja-JP" altLang="en-US" dirty="0"/>
              <a:t>が可能となる</a:t>
            </a:r>
            <a:r>
              <a:rPr lang="ja-JP" altLang="en-US" dirty="0" smtClean="0"/>
              <a:t>．</a:t>
            </a:r>
            <a:endParaRPr lang="en-US" altLang="ja-JP" dirty="0" smtClean="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3284984"/>
            <a:ext cx="4536505" cy="3418815"/>
          </a:xfrm>
          <a:prstGeom prst="rect">
            <a:avLst/>
          </a:prstGeom>
        </p:spPr>
      </p:pic>
    </p:spTree>
    <p:extLst>
      <p:ext uri="{BB962C8B-B14F-4D97-AF65-F5344CB8AC3E}">
        <p14:creationId xmlns:p14="http://schemas.microsoft.com/office/powerpoint/2010/main" val="327655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3904" y="150222"/>
            <a:ext cx="8730096" cy="838151"/>
          </a:xfrm>
        </p:spPr>
        <p:txBody>
          <a:bodyPr>
            <a:normAutofit fontScale="90000"/>
          </a:bodyPr>
          <a:lstStyle/>
          <a:p>
            <a:r>
              <a:rPr kumimoji="1" lang="en-US" altLang="ja-JP" dirty="0" smtClean="0"/>
              <a:t>15.2.</a:t>
            </a:r>
            <a:r>
              <a:rPr lang="en-US" altLang="ja-JP" dirty="0"/>
              <a:t>2</a:t>
            </a:r>
            <a:r>
              <a:rPr kumimoji="1" lang="en-US" altLang="ja-JP" dirty="0" smtClean="0"/>
              <a:t> </a:t>
            </a:r>
            <a:r>
              <a:rPr kumimoji="1" lang="ja-JP" altLang="en-US" dirty="0" smtClean="0"/>
              <a:t>パラレルワイヤ駆動システム</a:t>
            </a:r>
            <a:endParaRPr kumimoji="1" lang="ja-JP" altLang="en-US" sz="4800" dirty="0"/>
          </a:p>
        </p:txBody>
      </p:sp>
      <p:sp>
        <p:nvSpPr>
          <p:cNvPr id="5" name="コンテンツ プレースホルダー 3"/>
          <p:cNvSpPr>
            <a:spLocks noGrp="1"/>
          </p:cNvSpPr>
          <p:nvPr>
            <p:ph idx="1"/>
          </p:nvPr>
        </p:nvSpPr>
        <p:spPr>
          <a:xfrm>
            <a:off x="323528" y="1090424"/>
            <a:ext cx="8477209" cy="4389120"/>
          </a:xfrm>
        </p:spPr>
        <p:txBody>
          <a:bodyPr>
            <a:normAutofit fontScale="92500"/>
          </a:bodyPr>
          <a:lstStyle/>
          <a:p>
            <a:r>
              <a:rPr lang="ja-JP" altLang="en-US" dirty="0" smtClean="0"/>
              <a:t>パラレルワイヤ</a:t>
            </a:r>
            <a:r>
              <a:rPr lang="ja-JP" altLang="en-US" dirty="0"/>
              <a:t>駆動</a:t>
            </a:r>
            <a:r>
              <a:rPr lang="ja-JP" altLang="en-US" dirty="0" smtClean="0"/>
              <a:t>システムでは</a:t>
            </a:r>
            <a:r>
              <a:rPr lang="ja-JP" altLang="en-US" dirty="0"/>
              <a:t>，通常の</a:t>
            </a:r>
            <a:r>
              <a:rPr lang="ja-JP" altLang="en-US" dirty="0" smtClean="0"/>
              <a:t>パラレルリンク</a:t>
            </a:r>
            <a:r>
              <a:rPr lang="ja-JP" altLang="en-US" dirty="0"/>
              <a:t>構造で用いられている剛体リンクの代わりに，極めて軽量で</a:t>
            </a:r>
            <a:r>
              <a:rPr lang="ja-JP" altLang="en-US" dirty="0" smtClean="0"/>
              <a:t>柔軟なワイヤを</a:t>
            </a:r>
            <a:r>
              <a:rPr lang="ja-JP" altLang="en-US" dirty="0"/>
              <a:t>利用する</a:t>
            </a:r>
            <a:r>
              <a:rPr lang="ja-JP" altLang="en-US" dirty="0" smtClean="0"/>
              <a:t>．</a:t>
            </a:r>
            <a:endParaRPr lang="en-US" altLang="ja-JP" dirty="0" smtClean="0"/>
          </a:p>
          <a:p>
            <a:r>
              <a:rPr lang="ja-JP" altLang="en-US" dirty="0" smtClean="0"/>
              <a:t>ワイヤ</a:t>
            </a:r>
            <a:r>
              <a:rPr lang="ja-JP" altLang="en-US" dirty="0"/>
              <a:t>をベース部に固定された</a:t>
            </a:r>
            <a:r>
              <a:rPr lang="ja-JP" altLang="en-US" dirty="0" smtClean="0"/>
              <a:t>アクチュエータユニット</a:t>
            </a:r>
            <a:r>
              <a:rPr lang="ja-JP" altLang="en-US" dirty="0"/>
              <a:t>に内蔵されたリールで巻き取ることで，手先位置を制御する</a:t>
            </a:r>
            <a:r>
              <a:rPr lang="ja-JP" altLang="en-US" dirty="0" smtClean="0"/>
              <a:t>．</a:t>
            </a:r>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3284984"/>
            <a:ext cx="4736762" cy="3404963"/>
          </a:xfrm>
          <a:prstGeom prst="rect">
            <a:avLst/>
          </a:prstGeom>
        </p:spPr>
      </p:pic>
    </p:spTree>
    <p:extLst>
      <p:ext uri="{BB962C8B-B14F-4D97-AF65-F5344CB8AC3E}">
        <p14:creationId xmlns:p14="http://schemas.microsoft.com/office/powerpoint/2010/main" val="2361621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3904" y="150222"/>
            <a:ext cx="8730096" cy="838151"/>
          </a:xfrm>
        </p:spPr>
        <p:txBody>
          <a:bodyPr>
            <a:normAutofit fontScale="90000"/>
          </a:bodyPr>
          <a:lstStyle/>
          <a:p>
            <a:r>
              <a:rPr kumimoji="1" lang="en-US" altLang="ja-JP" dirty="0" smtClean="0"/>
              <a:t>15.2.3 </a:t>
            </a:r>
            <a:r>
              <a:rPr kumimoji="1" lang="ja-JP" altLang="en-US" dirty="0" smtClean="0"/>
              <a:t>腱駆動ロボット</a:t>
            </a:r>
            <a:endParaRPr kumimoji="1" lang="ja-JP" altLang="en-US" sz="4800" dirty="0"/>
          </a:p>
        </p:txBody>
      </p:sp>
      <p:sp>
        <p:nvSpPr>
          <p:cNvPr id="5" name="コンテンツ プレースホルダー 3"/>
          <p:cNvSpPr>
            <a:spLocks noGrp="1"/>
          </p:cNvSpPr>
          <p:nvPr>
            <p:ph idx="1"/>
          </p:nvPr>
        </p:nvSpPr>
        <p:spPr>
          <a:xfrm>
            <a:off x="323528" y="1090424"/>
            <a:ext cx="8477209" cy="4389120"/>
          </a:xfrm>
        </p:spPr>
        <p:txBody>
          <a:bodyPr>
            <a:normAutofit fontScale="92500"/>
          </a:bodyPr>
          <a:lstStyle/>
          <a:p>
            <a:r>
              <a:rPr lang="ja-JP" altLang="en-US" dirty="0"/>
              <a:t>人間は骨格の周りに筋肉が付着しており，周囲の筋肉が伸縮することで，関節の回転トルクを発生させている．このような構造を筋骨格構造と呼ぶ．</a:t>
            </a:r>
          </a:p>
          <a:p>
            <a:r>
              <a:rPr lang="ja-JP" altLang="en-US" dirty="0" smtClean="0"/>
              <a:t>この</a:t>
            </a:r>
            <a:r>
              <a:rPr lang="ja-JP" altLang="en-US" dirty="0"/>
              <a:t>筋骨格構造を利用したロボットが腱駆動ロボットである</a:t>
            </a:r>
            <a:r>
              <a:rPr lang="ja-JP" altLang="en-US" dirty="0" smtClean="0"/>
              <a:t>．筋</a:t>
            </a:r>
            <a:r>
              <a:rPr lang="ja-JP" altLang="en-US" dirty="0"/>
              <a:t>骨格構造をもつ腱駆動ロボットでは，人間が行っている関節の柔軟性の調節を容易に行うことが可能となる．</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5596" y="3310631"/>
            <a:ext cx="2569927" cy="3310323"/>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42" y="3624884"/>
            <a:ext cx="6042378" cy="2996070"/>
          </a:xfrm>
          <a:prstGeom prst="rect">
            <a:avLst/>
          </a:prstGeom>
        </p:spPr>
      </p:pic>
    </p:spTree>
    <p:extLst>
      <p:ext uri="{BB962C8B-B14F-4D97-AF65-F5344CB8AC3E}">
        <p14:creationId xmlns:p14="http://schemas.microsoft.com/office/powerpoint/2010/main" val="1489969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7804554" cy="708688"/>
          </a:xfrm>
        </p:spPr>
        <p:txBody>
          <a:bodyPr>
            <a:normAutofit/>
          </a:bodyPr>
          <a:lstStyle/>
          <a:p>
            <a:r>
              <a:rPr kumimoji="1" lang="en-US" altLang="ja-JP" sz="4400" dirty="0" smtClean="0"/>
              <a:t>Contents</a:t>
            </a:r>
            <a:endParaRPr kumimoji="1" lang="ja-JP" altLang="en-US" sz="4400" dirty="0"/>
          </a:p>
        </p:txBody>
      </p:sp>
      <p:sp>
        <p:nvSpPr>
          <p:cNvPr id="3" name="コンテンツ プレースホルダー 2"/>
          <p:cNvSpPr>
            <a:spLocks noGrp="1"/>
          </p:cNvSpPr>
          <p:nvPr>
            <p:ph idx="1"/>
          </p:nvPr>
        </p:nvSpPr>
        <p:spPr/>
        <p:txBody>
          <a:bodyPr/>
          <a:lstStyle/>
          <a:p>
            <a:r>
              <a:rPr kumimoji="1" lang="en-US" altLang="ja-JP" dirty="0" smtClean="0"/>
              <a:t>15.1   </a:t>
            </a:r>
            <a:r>
              <a:rPr kumimoji="1" lang="ja-JP" altLang="en-US" dirty="0" smtClean="0"/>
              <a:t>ホイールダック</a:t>
            </a:r>
            <a:r>
              <a:rPr kumimoji="1" lang="en-US" altLang="ja-JP" dirty="0" smtClean="0"/>
              <a:t>2</a:t>
            </a:r>
            <a:r>
              <a:rPr kumimoji="1" lang="ja-JP" altLang="en-US" dirty="0" smtClean="0"/>
              <a:t>号</a:t>
            </a:r>
            <a:r>
              <a:rPr kumimoji="1" lang="en-US" altLang="ja-JP" dirty="0" smtClean="0"/>
              <a:t>@</a:t>
            </a:r>
            <a:r>
              <a:rPr kumimoji="1" lang="ja-JP" altLang="en-US" dirty="0" smtClean="0"/>
              <a:t>ホームの開発物語：総集編</a:t>
            </a:r>
            <a:endParaRPr kumimoji="1" lang="en-US" altLang="ja-JP" dirty="0" smtClean="0"/>
          </a:p>
          <a:p>
            <a:r>
              <a:rPr lang="en-US" altLang="ja-JP" dirty="0" smtClean="0"/>
              <a:t>15.2  </a:t>
            </a:r>
            <a:r>
              <a:rPr lang="ja-JP" altLang="en-US" dirty="0" smtClean="0"/>
              <a:t>マニピュレータの構造</a:t>
            </a:r>
            <a:endParaRPr lang="en-US" altLang="ja-JP" dirty="0" smtClean="0"/>
          </a:p>
          <a:p>
            <a:r>
              <a:rPr lang="en-US" altLang="ja-JP" dirty="0" smtClean="0"/>
              <a:t>15.3</a:t>
            </a:r>
            <a:r>
              <a:rPr lang="ja-JP" altLang="en-US" dirty="0" smtClean="0"/>
              <a:t>　受動歩行ロボット</a:t>
            </a:r>
            <a:endParaRPr lang="en-US" altLang="ja-JP" dirty="0" smtClean="0"/>
          </a:p>
          <a:p>
            <a:r>
              <a:rPr lang="en-US" altLang="ja-JP" dirty="0" smtClean="0"/>
              <a:t>15.4</a:t>
            </a:r>
            <a:r>
              <a:rPr lang="ja-JP" altLang="en-US" dirty="0" smtClean="0"/>
              <a:t>　ロボットの知能化</a:t>
            </a:r>
            <a:endParaRPr lang="en-US" altLang="ja-JP" dirty="0" smtClean="0"/>
          </a:p>
        </p:txBody>
      </p:sp>
      <p:sp>
        <p:nvSpPr>
          <p:cNvPr id="4" name="正方形/長方形 3"/>
          <p:cNvSpPr/>
          <p:nvPr/>
        </p:nvSpPr>
        <p:spPr>
          <a:xfrm>
            <a:off x="251520" y="2852936"/>
            <a:ext cx="720080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4334170"/>
            <a:ext cx="2753650" cy="1847088"/>
          </a:xfrm>
          <a:prstGeom prst="rect">
            <a:avLst/>
          </a:prstGeom>
        </p:spPr>
      </p:pic>
    </p:spTree>
    <p:extLst>
      <p:ext uri="{BB962C8B-B14F-4D97-AF65-F5344CB8AC3E}">
        <p14:creationId xmlns:p14="http://schemas.microsoft.com/office/powerpoint/2010/main" val="3011113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3"/>
          <p:cNvSpPr>
            <a:spLocks noGrp="1"/>
          </p:cNvSpPr>
          <p:nvPr>
            <p:ph idx="1"/>
          </p:nvPr>
        </p:nvSpPr>
        <p:spPr>
          <a:xfrm>
            <a:off x="539552" y="836712"/>
            <a:ext cx="8477209" cy="4389120"/>
          </a:xfrm>
        </p:spPr>
        <p:txBody>
          <a:bodyPr>
            <a:normAutofit fontScale="92500"/>
          </a:bodyPr>
          <a:lstStyle/>
          <a:p>
            <a:r>
              <a:rPr lang="ja-JP" altLang="en-US" dirty="0" smtClean="0"/>
              <a:t>受動</a:t>
            </a:r>
            <a:r>
              <a:rPr lang="ja-JP" altLang="en-US" dirty="0"/>
              <a:t>歩行とは，アクチュエータ・センサ</a:t>
            </a:r>
            <a:r>
              <a:rPr lang="ja-JP" altLang="en-US" dirty="0" smtClean="0"/>
              <a:t>・電源</a:t>
            </a:r>
            <a:r>
              <a:rPr lang="ja-JP" altLang="en-US" dirty="0"/>
              <a:t>などをまったく用いることなく，受動的に実現する歩行現象である</a:t>
            </a:r>
            <a:r>
              <a:rPr lang="ja-JP" altLang="en-US" dirty="0" smtClean="0"/>
              <a:t>．</a:t>
            </a:r>
            <a:endParaRPr lang="en-US" altLang="ja-JP" dirty="0" smtClean="0"/>
          </a:p>
          <a:p>
            <a:r>
              <a:rPr lang="ja-JP" altLang="en-US" dirty="0" smtClean="0"/>
              <a:t>坂道</a:t>
            </a:r>
            <a:r>
              <a:rPr lang="ja-JP" altLang="en-US" dirty="0"/>
              <a:t>における重力の</a:t>
            </a:r>
            <a:r>
              <a:rPr lang="ja-JP" altLang="en-US" dirty="0" smtClean="0"/>
              <a:t>ポテンシャルエネルギー</a:t>
            </a:r>
            <a:r>
              <a:rPr lang="ja-JP" altLang="en-US" dirty="0"/>
              <a:t>を歩行の運動エネルギーに変換して，受け身的に勝手に</a:t>
            </a:r>
            <a:r>
              <a:rPr lang="ja-JP" altLang="en-US" dirty="0" smtClean="0"/>
              <a:t>歩行</a:t>
            </a:r>
            <a:r>
              <a:rPr lang="ja-JP" altLang="en-US" dirty="0"/>
              <a:t>するので，受動歩行という</a:t>
            </a:r>
            <a:r>
              <a:rPr lang="ja-JP" altLang="en-US" dirty="0" smtClean="0"/>
              <a:t>．</a:t>
            </a:r>
            <a:endParaRPr lang="en-US" altLang="ja-JP" dirty="0" smtClean="0"/>
          </a:p>
          <a:p>
            <a:r>
              <a:rPr lang="ja-JP" altLang="en-US" dirty="0" smtClean="0"/>
              <a:t>これ</a:t>
            </a:r>
            <a:r>
              <a:rPr lang="ja-JP" altLang="en-US" dirty="0"/>
              <a:t>は人間の身体構造</a:t>
            </a:r>
            <a:r>
              <a:rPr lang="ja-JP" altLang="en-US" dirty="0" smtClean="0"/>
              <a:t>が</a:t>
            </a:r>
            <a:r>
              <a:rPr lang="en-US" altLang="ja-JP" dirty="0" smtClean="0"/>
              <a:t>2</a:t>
            </a:r>
            <a:r>
              <a:rPr lang="ja-JP" altLang="en-US" dirty="0" smtClean="0"/>
              <a:t>足</a:t>
            </a:r>
            <a:r>
              <a:rPr lang="ja-JP" altLang="en-US" dirty="0"/>
              <a:t>歩行に適した形に進化してきていることを示唆している．このように</a:t>
            </a:r>
            <a:r>
              <a:rPr lang="ja-JP" altLang="en-US" dirty="0" smtClean="0"/>
              <a:t>，人体</a:t>
            </a:r>
            <a:r>
              <a:rPr lang="ja-JP" altLang="en-US" dirty="0"/>
              <a:t>の構造を調べ，得られた知見をロボットに応用することで，今後は</a:t>
            </a:r>
            <a:r>
              <a:rPr lang="ja-JP" altLang="en-US" dirty="0" smtClean="0"/>
              <a:t>より人間らしい</a:t>
            </a:r>
            <a:r>
              <a:rPr lang="ja-JP" altLang="en-US" dirty="0"/>
              <a:t>ロボットの開発に役立つ．</a:t>
            </a:r>
          </a:p>
          <a:p>
            <a:pPr marL="0" indent="0">
              <a:buNone/>
            </a:pPr>
            <a:endParaRPr lang="en-US" altLang="ja-JP" dirty="0" smtClean="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4036374"/>
            <a:ext cx="2975494" cy="2704994"/>
          </a:xfrm>
          <a:prstGeom prst="rect">
            <a:avLst/>
          </a:prstGeom>
        </p:spPr>
      </p:pic>
    </p:spTree>
    <p:extLst>
      <p:ext uri="{BB962C8B-B14F-4D97-AF65-F5344CB8AC3E}">
        <p14:creationId xmlns:p14="http://schemas.microsoft.com/office/powerpoint/2010/main" val="3916867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08688"/>
          </a:xfrm>
        </p:spPr>
        <p:txBody>
          <a:bodyPr>
            <a:normAutofit/>
          </a:bodyPr>
          <a:lstStyle/>
          <a:p>
            <a:r>
              <a:rPr kumimoji="1" lang="en-US" altLang="ja-JP" sz="4400" dirty="0" smtClean="0"/>
              <a:t>Contents</a:t>
            </a:r>
            <a:endParaRPr kumimoji="1" lang="ja-JP" altLang="en-US" sz="4400" dirty="0"/>
          </a:p>
        </p:txBody>
      </p:sp>
      <p:sp>
        <p:nvSpPr>
          <p:cNvPr id="3" name="コンテンツ プレースホルダー 2"/>
          <p:cNvSpPr>
            <a:spLocks noGrp="1"/>
          </p:cNvSpPr>
          <p:nvPr>
            <p:ph idx="1"/>
          </p:nvPr>
        </p:nvSpPr>
        <p:spPr/>
        <p:txBody>
          <a:bodyPr/>
          <a:lstStyle/>
          <a:p>
            <a:r>
              <a:rPr kumimoji="1" lang="en-US" altLang="ja-JP" dirty="0" smtClean="0"/>
              <a:t>15.1   </a:t>
            </a:r>
            <a:r>
              <a:rPr kumimoji="1" lang="ja-JP" altLang="en-US" dirty="0" smtClean="0"/>
              <a:t>ホイールダック</a:t>
            </a:r>
            <a:r>
              <a:rPr kumimoji="1" lang="en-US" altLang="ja-JP" dirty="0" smtClean="0"/>
              <a:t>2</a:t>
            </a:r>
            <a:r>
              <a:rPr kumimoji="1" lang="ja-JP" altLang="en-US" dirty="0" smtClean="0"/>
              <a:t>号</a:t>
            </a:r>
            <a:r>
              <a:rPr kumimoji="1" lang="en-US" altLang="ja-JP" dirty="0" smtClean="0"/>
              <a:t>@</a:t>
            </a:r>
            <a:r>
              <a:rPr kumimoji="1" lang="ja-JP" altLang="en-US" dirty="0" smtClean="0"/>
              <a:t>ホームの開発物語：総集編</a:t>
            </a:r>
            <a:endParaRPr kumimoji="1" lang="en-US" altLang="ja-JP" dirty="0" smtClean="0"/>
          </a:p>
          <a:p>
            <a:r>
              <a:rPr lang="en-US" altLang="ja-JP" dirty="0" smtClean="0"/>
              <a:t>15.2  </a:t>
            </a:r>
            <a:r>
              <a:rPr lang="ja-JP" altLang="en-US" dirty="0" smtClean="0"/>
              <a:t>マニピュレータの構造</a:t>
            </a:r>
            <a:endParaRPr lang="en-US" altLang="ja-JP" dirty="0" smtClean="0"/>
          </a:p>
          <a:p>
            <a:r>
              <a:rPr lang="en-US" altLang="ja-JP" dirty="0" smtClean="0"/>
              <a:t>15.3</a:t>
            </a:r>
            <a:r>
              <a:rPr lang="ja-JP" altLang="en-US" dirty="0" smtClean="0"/>
              <a:t>　受動歩行ロボット</a:t>
            </a:r>
            <a:endParaRPr lang="en-US" altLang="ja-JP" dirty="0" smtClean="0"/>
          </a:p>
          <a:p>
            <a:r>
              <a:rPr lang="en-US" altLang="ja-JP" dirty="0" smtClean="0"/>
              <a:t>15.4</a:t>
            </a:r>
            <a:r>
              <a:rPr lang="ja-JP" altLang="en-US" dirty="0" smtClean="0"/>
              <a:t>　ロボットの知能化</a:t>
            </a:r>
            <a:endParaRPr lang="en-US" altLang="ja-JP" dirty="0" smtClean="0"/>
          </a:p>
        </p:txBody>
      </p:sp>
      <p:sp>
        <p:nvSpPr>
          <p:cNvPr id="4" name="正方形/長方形 3"/>
          <p:cNvSpPr/>
          <p:nvPr/>
        </p:nvSpPr>
        <p:spPr>
          <a:xfrm>
            <a:off x="251520" y="3284984"/>
            <a:ext cx="720080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2538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3"/>
          <p:cNvSpPr>
            <a:spLocks noGrp="1"/>
          </p:cNvSpPr>
          <p:nvPr>
            <p:ph idx="1"/>
          </p:nvPr>
        </p:nvSpPr>
        <p:spPr>
          <a:xfrm>
            <a:off x="395536" y="908720"/>
            <a:ext cx="8477209" cy="4389120"/>
          </a:xfrm>
        </p:spPr>
        <p:txBody>
          <a:bodyPr>
            <a:normAutofit fontScale="92500"/>
          </a:bodyPr>
          <a:lstStyle/>
          <a:p>
            <a:r>
              <a:rPr lang="ja-JP" altLang="en-US" dirty="0" smtClean="0"/>
              <a:t>サービスロボット</a:t>
            </a:r>
            <a:r>
              <a:rPr lang="ja-JP" altLang="en-US" dirty="0"/>
              <a:t>や移動ロボットの場合には，ロボットへの人工知能技術を</a:t>
            </a:r>
            <a:r>
              <a:rPr lang="ja-JP" altLang="en-US" dirty="0" smtClean="0"/>
              <a:t>用いて</a:t>
            </a:r>
            <a:r>
              <a:rPr lang="ja-JP" altLang="en-US" dirty="0"/>
              <a:t>知能化を図る必要がある</a:t>
            </a:r>
            <a:r>
              <a:rPr lang="ja-JP" altLang="en-US" dirty="0" smtClean="0"/>
              <a:t>．</a:t>
            </a:r>
            <a:endParaRPr lang="en-US" altLang="ja-JP" dirty="0" smtClean="0"/>
          </a:p>
          <a:p>
            <a:r>
              <a:rPr lang="ja-JP" altLang="en-US" dirty="0" smtClean="0"/>
              <a:t>人工</a:t>
            </a:r>
            <a:r>
              <a:rPr lang="ja-JP" altLang="en-US" dirty="0"/>
              <a:t>知能技術にはさまざまなものがあるが，</a:t>
            </a:r>
            <a:r>
              <a:rPr lang="ja-JP" altLang="en-US" dirty="0" smtClean="0"/>
              <a:t>比較的</a:t>
            </a:r>
            <a:r>
              <a:rPr lang="ja-JP" altLang="en-US" dirty="0"/>
              <a:t>有名な手法として，ニューラルネットワークや強化学習，</a:t>
            </a:r>
            <a:r>
              <a:rPr lang="ja-JP" altLang="en-US" dirty="0" smtClean="0"/>
              <a:t>ベイジアンネットワーク</a:t>
            </a:r>
            <a:r>
              <a:rPr lang="ja-JP" altLang="en-US" dirty="0"/>
              <a:t>を用いた方法などがある</a:t>
            </a:r>
            <a:r>
              <a:rPr lang="ja-JP" altLang="en-US" dirty="0" smtClean="0"/>
              <a:t>．</a:t>
            </a:r>
            <a:endParaRPr lang="en-US" altLang="ja-JP" dirty="0" smtClean="0"/>
          </a:p>
          <a:p>
            <a:r>
              <a:rPr lang="ja-JP" altLang="en-US" dirty="0" smtClean="0"/>
              <a:t>特</a:t>
            </a:r>
            <a:r>
              <a:rPr lang="ja-JP" altLang="en-US" dirty="0"/>
              <a:t>に近年では，深層学習（</a:t>
            </a:r>
            <a:r>
              <a:rPr lang="ja-JP" altLang="en-US" dirty="0" smtClean="0"/>
              <a:t>ディープラーニング</a:t>
            </a:r>
            <a:r>
              <a:rPr lang="ja-JP" altLang="en-US" dirty="0"/>
              <a:t>）という従来のニューラルネットワークを発展させた手法が注目</a:t>
            </a:r>
            <a:r>
              <a:rPr lang="ja-JP" altLang="en-US" dirty="0" smtClean="0"/>
              <a:t>されて</a:t>
            </a:r>
            <a:r>
              <a:rPr lang="ja-JP" altLang="en-US" dirty="0"/>
              <a:t>いる．</a:t>
            </a:r>
          </a:p>
          <a:p>
            <a:endParaRPr lang="en-US" altLang="ja-JP" dirty="0" smtClean="0"/>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6873" y="3789040"/>
            <a:ext cx="3852725" cy="2584324"/>
          </a:xfrm>
          <a:prstGeom prst="rect">
            <a:avLst/>
          </a:prstGeom>
        </p:spPr>
      </p:pic>
    </p:spTree>
    <p:extLst>
      <p:ext uri="{BB962C8B-B14F-4D97-AF65-F5344CB8AC3E}">
        <p14:creationId xmlns:p14="http://schemas.microsoft.com/office/powerpoint/2010/main" val="1497299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892210"/>
            <a:ext cx="2239508" cy="600802"/>
          </a:xfrm>
          <a:solidFill>
            <a:schemeClr val="bg1"/>
          </a:solidFill>
        </p:spPr>
        <p:txBody>
          <a:bodyPr>
            <a:noAutofit/>
          </a:bodyPr>
          <a:lstStyle/>
          <a:p>
            <a:r>
              <a:rPr lang="ja-JP" altLang="en-US" sz="4400" dirty="0" smtClean="0"/>
              <a:t>章末問題</a:t>
            </a:r>
            <a:endParaRPr kumimoji="1" lang="ja-JP" altLang="en-US" sz="4400" dirty="0"/>
          </a:p>
        </p:txBody>
      </p:sp>
      <p:pic>
        <p:nvPicPr>
          <p:cNvPr id="3" name="図 2"/>
          <p:cNvPicPr>
            <a:picLocks noChangeAspect="1"/>
          </p:cNvPicPr>
          <p:nvPr/>
        </p:nvPicPr>
        <p:blipFill>
          <a:blip r:embed="rId2"/>
          <a:stretch>
            <a:fillRect/>
          </a:stretch>
        </p:blipFill>
        <p:spPr>
          <a:xfrm>
            <a:off x="467972" y="1935914"/>
            <a:ext cx="6559988" cy="1548005"/>
          </a:xfrm>
          <a:prstGeom prst="rect">
            <a:avLst/>
          </a:prstGeom>
        </p:spPr>
      </p:pic>
      <p:pic>
        <p:nvPicPr>
          <p:cNvPr id="6" name="図 5"/>
          <p:cNvPicPr>
            <a:picLocks noChangeAspect="1"/>
          </p:cNvPicPr>
          <p:nvPr/>
        </p:nvPicPr>
        <p:blipFill>
          <a:blip r:embed="rId3"/>
          <a:stretch>
            <a:fillRect/>
          </a:stretch>
        </p:blipFill>
        <p:spPr>
          <a:xfrm>
            <a:off x="467544" y="3603923"/>
            <a:ext cx="6962383" cy="885626"/>
          </a:xfrm>
          <a:prstGeom prst="rect">
            <a:avLst/>
          </a:prstGeom>
        </p:spPr>
      </p:pic>
      <p:pic>
        <p:nvPicPr>
          <p:cNvPr id="7" name="図 6"/>
          <p:cNvPicPr>
            <a:picLocks noChangeAspect="1"/>
          </p:cNvPicPr>
          <p:nvPr/>
        </p:nvPicPr>
        <p:blipFill>
          <a:blip r:embed="rId4"/>
          <a:stretch>
            <a:fillRect/>
          </a:stretch>
        </p:blipFill>
        <p:spPr>
          <a:xfrm>
            <a:off x="467544" y="4729557"/>
            <a:ext cx="8361791" cy="864096"/>
          </a:xfrm>
          <a:prstGeom prst="rect">
            <a:avLst/>
          </a:prstGeom>
        </p:spPr>
      </p:pic>
    </p:spTree>
    <p:extLst>
      <p:ext uri="{BB962C8B-B14F-4D97-AF65-F5344CB8AC3E}">
        <p14:creationId xmlns:p14="http://schemas.microsoft.com/office/powerpoint/2010/main" val="2583735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764704"/>
            <a:ext cx="3960440" cy="597478"/>
          </a:xfrm>
          <a:solidFill>
            <a:schemeClr val="bg1"/>
          </a:solidFill>
        </p:spPr>
        <p:txBody>
          <a:bodyPr>
            <a:normAutofit/>
          </a:bodyPr>
          <a:lstStyle/>
          <a:p>
            <a:r>
              <a:rPr lang="ja-JP" altLang="en-US" sz="4400" dirty="0" smtClean="0"/>
              <a:t>第</a:t>
            </a:r>
            <a:r>
              <a:rPr lang="en-US" altLang="ja-JP" sz="4400" dirty="0" smtClean="0"/>
              <a:t>15</a:t>
            </a:r>
            <a:r>
              <a:rPr lang="ja-JP" altLang="en-US" sz="4400" dirty="0" smtClean="0"/>
              <a:t>章のまとめ</a:t>
            </a:r>
            <a:endParaRPr kumimoji="1" lang="ja-JP" altLang="en-US" sz="4400" dirty="0"/>
          </a:p>
        </p:txBody>
      </p:sp>
      <p:pic>
        <p:nvPicPr>
          <p:cNvPr id="3" name="図 2"/>
          <p:cNvPicPr>
            <a:picLocks noChangeAspect="1"/>
          </p:cNvPicPr>
          <p:nvPr/>
        </p:nvPicPr>
        <p:blipFill>
          <a:blip r:embed="rId2"/>
          <a:stretch>
            <a:fillRect/>
          </a:stretch>
        </p:blipFill>
        <p:spPr>
          <a:xfrm>
            <a:off x="683568" y="1700808"/>
            <a:ext cx="7581900" cy="4726691"/>
          </a:xfrm>
          <a:prstGeom prst="rect">
            <a:avLst/>
          </a:prstGeom>
        </p:spPr>
      </p:pic>
    </p:spTree>
    <p:extLst>
      <p:ext uri="{BB962C8B-B14F-4D97-AF65-F5344CB8AC3E}">
        <p14:creationId xmlns:p14="http://schemas.microsoft.com/office/powerpoint/2010/main" val="148679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636680"/>
          </a:xfrm>
        </p:spPr>
        <p:txBody>
          <a:bodyPr/>
          <a:lstStyle/>
          <a:p>
            <a:r>
              <a:rPr kumimoji="1" lang="en-US" altLang="ja-JP" b="1" dirty="0" smtClean="0">
                <a:effectLst>
                  <a:outerShdw blurRad="38100" dist="38100" dir="2700000" algn="tl">
                    <a:srgbClr val="000000">
                      <a:alpha val="43137"/>
                    </a:srgbClr>
                  </a:outerShdw>
                </a:effectLst>
              </a:rPr>
              <a:t>Information</a:t>
            </a:r>
            <a:endParaRPr kumimoji="1" lang="ja-JP" altLang="en-US" b="1" dirty="0">
              <a:effectLst>
                <a:outerShdw blurRad="38100" dist="38100" dir="2700000" algn="tl">
                  <a:srgbClr val="000000">
                    <a:alpha val="43137"/>
                  </a:srgbClr>
                </a:outerShdw>
              </a:effectLst>
            </a:endParaRPr>
          </a:p>
        </p:txBody>
      </p:sp>
      <p:sp>
        <p:nvSpPr>
          <p:cNvPr id="5" name="コンテンツ プレースホルダー 4"/>
          <p:cNvSpPr>
            <a:spLocks noGrp="1"/>
          </p:cNvSpPr>
          <p:nvPr>
            <p:ph sz="half" idx="2"/>
          </p:nvPr>
        </p:nvSpPr>
        <p:spPr>
          <a:xfrm>
            <a:off x="4648200" y="1340768"/>
            <a:ext cx="4038600" cy="4434840"/>
          </a:xfrm>
        </p:spPr>
        <p:txBody>
          <a:bodyPr>
            <a:normAutofit/>
          </a:bodyPr>
          <a:lstStyle/>
          <a:p>
            <a:r>
              <a:rPr kumimoji="1" lang="ja-JP" altLang="en-US" dirty="0" smtClean="0"/>
              <a:t>このスライドは「</a:t>
            </a:r>
            <a:r>
              <a:rPr kumimoji="1" lang="ja-JP" altLang="en-US" dirty="0" smtClean="0">
                <a:hlinkClick r:id="rId2"/>
              </a:rPr>
              <a:t>イラストで学ぶロボット工学</a:t>
            </a:r>
            <a:r>
              <a:rPr kumimoji="1" lang="ja-JP" altLang="en-US" dirty="0" smtClean="0"/>
              <a:t>」を講義で活用したり，勉強会で利用したりするために提供されているスライドです．</a:t>
            </a:r>
            <a:endParaRPr kumimoji="1" lang="en-US" altLang="ja-JP" dirty="0" smtClean="0"/>
          </a:p>
          <a:p>
            <a:r>
              <a:rPr lang="ja-JP" altLang="en-US" dirty="0"/>
              <a:t>「</a:t>
            </a:r>
            <a:r>
              <a:rPr lang="ja-JP" altLang="en-US" dirty="0">
                <a:hlinkClick r:id="rId2"/>
              </a:rPr>
              <a:t>イラストで</a:t>
            </a:r>
            <a:r>
              <a:rPr lang="ja-JP" altLang="en-US" dirty="0" smtClean="0">
                <a:hlinkClick r:id="rId2"/>
              </a:rPr>
              <a:t>学ぶロボット工学</a:t>
            </a:r>
            <a:r>
              <a:rPr lang="ja-JP" altLang="en-US" dirty="0" smtClean="0"/>
              <a:t>」をご購入頂けていない方は，必ずご購入いただいてからご利用ください．</a:t>
            </a:r>
            <a:endParaRPr kumimoji="1" lang="ja-JP" altLang="en-US" dirty="0"/>
          </a:p>
        </p:txBody>
      </p:sp>
      <p:pic>
        <p:nvPicPr>
          <p:cNvPr id="4" name="コンテンツ プレースホルダー 3"/>
          <p:cNvPicPr>
            <a:picLocks noGrp="1" noChangeAspect="1"/>
          </p:cNvPicPr>
          <p:nvPr>
            <p:ph sz="half" idx="1"/>
          </p:nvPr>
        </p:nvPicPr>
        <p:blipFill>
          <a:blip r:embed="rId3"/>
          <a:stretch>
            <a:fillRect/>
          </a:stretch>
        </p:blipFill>
        <p:spPr>
          <a:xfrm>
            <a:off x="787739" y="1856006"/>
            <a:ext cx="3403261" cy="4433888"/>
          </a:xfrm>
          <a:prstGeom prst="rect">
            <a:avLst/>
          </a:prstGeom>
        </p:spPr>
      </p:pic>
    </p:spTree>
    <p:extLst>
      <p:ext uri="{BB962C8B-B14F-4D97-AF65-F5344CB8AC3E}">
        <p14:creationId xmlns:p14="http://schemas.microsoft.com/office/powerpoint/2010/main" val="31704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54766"/>
            <a:ext cx="2839550" cy="631321"/>
          </a:xfrm>
          <a:solidFill>
            <a:schemeClr val="bg1"/>
          </a:solidFill>
        </p:spPr>
        <p:txBody>
          <a:bodyPr>
            <a:normAutofit fontScale="90000"/>
          </a:bodyPr>
          <a:lstStyle/>
          <a:p>
            <a:r>
              <a:rPr kumimoji="1" lang="en-US" altLang="ja-JP" sz="4400" dirty="0" smtClean="0"/>
              <a:t>STORY </a:t>
            </a:r>
            <a:r>
              <a:rPr kumimoji="1" lang="ja-JP" altLang="en-US" sz="4400" dirty="0" smtClean="0"/>
              <a:t>まとめ</a:t>
            </a:r>
            <a:endParaRPr kumimoji="1" lang="ja-JP" altLang="en-US" sz="4400" dirty="0"/>
          </a:p>
        </p:txBody>
      </p:sp>
      <p:sp>
        <p:nvSpPr>
          <p:cNvPr id="3" name="コンテンツ プレースホルダー 2"/>
          <p:cNvSpPr>
            <a:spLocks noGrp="1"/>
          </p:cNvSpPr>
          <p:nvPr>
            <p:ph idx="1"/>
          </p:nvPr>
        </p:nvSpPr>
        <p:spPr>
          <a:xfrm>
            <a:off x="251012" y="986087"/>
            <a:ext cx="8892988" cy="3323760"/>
          </a:xfrm>
        </p:spPr>
        <p:txBody>
          <a:bodyPr>
            <a:noAutofit/>
          </a:bodyPr>
          <a:lstStyle/>
          <a:p>
            <a:r>
              <a:rPr lang="ja-JP" altLang="en-US" sz="2400" dirty="0"/>
              <a:t>今日は博士にとってもホイールダック</a:t>
            </a:r>
            <a:r>
              <a:rPr lang="en-US" altLang="ja-JP" sz="2400" dirty="0"/>
              <a:t>2 </a:t>
            </a:r>
            <a:r>
              <a:rPr lang="ja-JP" altLang="en-US" sz="2400" dirty="0"/>
              <a:t>号にとっても晴れの</a:t>
            </a:r>
            <a:r>
              <a:rPr lang="ja-JP" altLang="en-US" sz="2400" dirty="0" smtClean="0"/>
              <a:t>舞台</a:t>
            </a:r>
            <a:r>
              <a:rPr lang="ja-JP" altLang="en-US" sz="2400" dirty="0"/>
              <a:t>．記者会見会場には多くのメディア関係者が集まっていた</a:t>
            </a:r>
            <a:r>
              <a:rPr lang="ja-JP" altLang="en-US" sz="2400" dirty="0" smtClean="0"/>
              <a:t>．</a:t>
            </a:r>
            <a:endParaRPr lang="en-US" altLang="ja-JP" sz="2400" dirty="0" smtClean="0"/>
          </a:p>
          <a:p>
            <a:r>
              <a:rPr lang="ja-JP" altLang="en-US" sz="2400" dirty="0" smtClean="0"/>
              <a:t>博士</a:t>
            </a:r>
            <a:r>
              <a:rPr lang="ja-JP" altLang="en-US" sz="2400" dirty="0"/>
              <a:t>「今日はお集まりいただきありがとうございます．本日，</a:t>
            </a:r>
            <a:r>
              <a:rPr lang="ja-JP" altLang="en-US" sz="2400" dirty="0" smtClean="0"/>
              <a:t>ご紹介させて</a:t>
            </a:r>
            <a:r>
              <a:rPr lang="ja-JP" altLang="en-US" sz="2400" dirty="0"/>
              <a:t>いただくのがこちら，</a:t>
            </a:r>
            <a:r>
              <a:rPr lang="en-US" altLang="ja-JP" sz="2400" dirty="0"/>
              <a:t>『</a:t>
            </a:r>
            <a:r>
              <a:rPr lang="ja-JP" altLang="en-US" sz="2400" dirty="0"/>
              <a:t>ホイールダック</a:t>
            </a:r>
            <a:r>
              <a:rPr lang="en-US" altLang="ja-JP" sz="2400" dirty="0"/>
              <a:t>2 </a:t>
            </a:r>
            <a:r>
              <a:rPr lang="ja-JP" altLang="en-US" sz="2400" dirty="0"/>
              <a:t>号＠ホーム</a:t>
            </a:r>
            <a:r>
              <a:rPr lang="en-US" altLang="ja-JP" sz="2400" dirty="0"/>
              <a:t>』</a:t>
            </a:r>
            <a:r>
              <a:rPr lang="ja-JP" altLang="en-US" sz="2400" dirty="0" smtClean="0"/>
              <a:t>です</a:t>
            </a:r>
            <a:r>
              <a:rPr lang="ja-JP" altLang="en-US" sz="2400" dirty="0"/>
              <a:t>！</a:t>
            </a:r>
            <a:r>
              <a:rPr lang="ja-JP" altLang="en-US" sz="2400" dirty="0" smtClean="0"/>
              <a:t>」</a:t>
            </a:r>
            <a:endParaRPr lang="en-US" altLang="ja-JP" sz="2400" dirty="0" smtClean="0"/>
          </a:p>
          <a:p>
            <a:r>
              <a:rPr lang="ja-JP" altLang="en-US" sz="2400" dirty="0" smtClean="0"/>
              <a:t>助手</a:t>
            </a:r>
            <a:r>
              <a:rPr lang="ja-JP" altLang="en-US" sz="2400" dirty="0"/>
              <a:t>「このたび，一般家庭での運用テストも完了し，一般</a:t>
            </a:r>
            <a:r>
              <a:rPr lang="ja-JP" altLang="en-US" sz="2400" dirty="0" smtClean="0"/>
              <a:t>家庭</a:t>
            </a:r>
            <a:r>
              <a:rPr lang="ja-JP" altLang="en-US" sz="2400" dirty="0"/>
              <a:t>に向けて発売することとなりました</a:t>
            </a:r>
            <a:r>
              <a:rPr lang="ja-JP" altLang="en-US" sz="2400" dirty="0" smtClean="0"/>
              <a:t>」</a:t>
            </a:r>
            <a:endParaRPr lang="en-US" altLang="ja-JP" sz="2400" dirty="0" smtClean="0"/>
          </a:p>
          <a:p>
            <a:r>
              <a:rPr lang="ja-JP" altLang="en-US" sz="2400" dirty="0" smtClean="0"/>
              <a:t>記者</a:t>
            </a:r>
            <a:r>
              <a:rPr lang="ja-JP" altLang="en-US" sz="2400" dirty="0"/>
              <a:t>達がカシャカシャ</a:t>
            </a:r>
            <a:r>
              <a:rPr lang="ja-JP" altLang="en-US" sz="2400" dirty="0" smtClean="0"/>
              <a:t>とシャッター</a:t>
            </a:r>
            <a:r>
              <a:rPr lang="ja-JP" altLang="en-US" sz="2400" dirty="0"/>
              <a:t>を切る中，ホノカも熱い視線を送っていた</a:t>
            </a:r>
            <a:r>
              <a:rPr lang="ja-JP" altLang="en-US" sz="2400" dirty="0" smtClean="0"/>
              <a:t>．</a:t>
            </a:r>
            <a:endParaRPr lang="en-US" altLang="ja-JP" sz="2400" dirty="0" smtClean="0"/>
          </a:p>
          <a:p>
            <a:r>
              <a:rPr lang="ja-JP" altLang="en-US" sz="2400" dirty="0" smtClean="0"/>
              <a:t>記者</a:t>
            </a:r>
            <a:r>
              <a:rPr lang="ja-JP" altLang="en-US" sz="2400" dirty="0"/>
              <a:t>「</a:t>
            </a:r>
            <a:r>
              <a:rPr lang="ja-JP" altLang="en-US" sz="2400" dirty="0" smtClean="0"/>
              <a:t>質問いい</a:t>
            </a:r>
            <a:r>
              <a:rPr lang="ja-JP" altLang="en-US" sz="2400" dirty="0"/>
              <a:t>ですか？」博士「どうぞ</a:t>
            </a:r>
            <a:r>
              <a:rPr lang="ja-JP" altLang="en-US" sz="2400" dirty="0" smtClean="0"/>
              <a:t>」記者</a:t>
            </a:r>
            <a:r>
              <a:rPr lang="ja-JP" altLang="en-US" sz="2400" dirty="0"/>
              <a:t>「ホイールダック</a:t>
            </a:r>
            <a:r>
              <a:rPr lang="en-US" altLang="ja-JP" sz="2400" dirty="0"/>
              <a:t>2 </a:t>
            </a:r>
            <a:r>
              <a:rPr lang="ja-JP" altLang="en-US" sz="2400" dirty="0"/>
              <a:t>号＠</a:t>
            </a:r>
            <a:r>
              <a:rPr lang="ja-JP" altLang="en-US" sz="2400" dirty="0" smtClean="0"/>
              <a:t>ホームは</a:t>
            </a:r>
            <a:r>
              <a:rPr lang="ja-JP" altLang="en-US" sz="2400" dirty="0"/>
              <a:t>運用テストで大変たくさんのものを壊したと聞きましたが，</a:t>
            </a:r>
            <a:r>
              <a:rPr lang="ja-JP" altLang="en-US" sz="2400" dirty="0" smtClean="0"/>
              <a:t>今後いろいろ</a:t>
            </a:r>
            <a:r>
              <a:rPr lang="ja-JP" altLang="en-US" sz="2400" dirty="0"/>
              <a:t>な家庭で活躍するうえで，もうできないことはないと</a:t>
            </a:r>
            <a:r>
              <a:rPr lang="ja-JP" altLang="en-US" sz="2400" dirty="0" smtClean="0"/>
              <a:t>お考え</a:t>
            </a:r>
            <a:r>
              <a:rPr lang="ja-JP" altLang="en-US" sz="2400" dirty="0"/>
              <a:t>でしょうか？</a:t>
            </a:r>
            <a:r>
              <a:rPr lang="ja-JP" altLang="en-US" sz="2400" dirty="0" smtClean="0"/>
              <a:t>」</a:t>
            </a:r>
            <a:endParaRPr lang="en-US" altLang="ja-JP" sz="2400" dirty="0" smtClean="0"/>
          </a:p>
          <a:p>
            <a:r>
              <a:rPr lang="ja-JP" altLang="en-US" sz="2400" dirty="0" smtClean="0"/>
              <a:t>博士</a:t>
            </a:r>
            <a:r>
              <a:rPr lang="ja-JP" altLang="en-US" sz="2400" dirty="0"/>
              <a:t>＆助手「</a:t>
            </a:r>
            <a:r>
              <a:rPr lang="en-US" altLang="ja-JP" sz="2400" dirty="0"/>
              <a:t>……</a:t>
            </a:r>
            <a:r>
              <a:rPr lang="ja-JP" altLang="en-US" sz="2400" dirty="0"/>
              <a:t>あ，いや，それは</a:t>
            </a:r>
            <a:r>
              <a:rPr lang="en-US" altLang="ja-JP" sz="2400" dirty="0"/>
              <a:t>…</a:t>
            </a:r>
            <a:r>
              <a:rPr lang="ja-JP" altLang="en-US" sz="2400" dirty="0"/>
              <a:t>」</a:t>
            </a:r>
            <a:r>
              <a:rPr lang="ja-JP" altLang="en-US" sz="2400" dirty="0" smtClean="0"/>
              <a:t>ホイールダック</a:t>
            </a:r>
            <a:r>
              <a:rPr lang="en-US" altLang="ja-JP" sz="2400" dirty="0"/>
              <a:t>2 </a:t>
            </a:r>
            <a:r>
              <a:rPr lang="ja-JP" altLang="en-US" sz="2400" dirty="0"/>
              <a:t>号＠ホームの飽くなき挑戦は続く．</a:t>
            </a:r>
          </a:p>
        </p:txBody>
      </p:sp>
    </p:spTree>
    <p:extLst>
      <p:ext uri="{BB962C8B-B14F-4D97-AF65-F5344CB8AC3E}">
        <p14:creationId xmlns:p14="http://schemas.microsoft.com/office/powerpoint/2010/main" val="2276846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7643192" cy="564672"/>
          </a:xfrm>
        </p:spPr>
        <p:txBody>
          <a:bodyPr>
            <a:normAutofit/>
          </a:bodyPr>
          <a:lstStyle/>
          <a:p>
            <a:r>
              <a:rPr kumimoji="1" lang="en-US" altLang="ja-JP" sz="4400" dirty="0" smtClean="0"/>
              <a:t>Contents</a:t>
            </a:r>
            <a:endParaRPr kumimoji="1" lang="ja-JP" altLang="en-US" sz="4400" dirty="0"/>
          </a:p>
        </p:txBody>
      </p:sp>
      <p:sp>
        <p:nvSpPr>
          <p:cNvPr id="3" name="コンテンツ プレースホルダー 2"/>
          <p:cNvSpPr>
            <a:spLocks noGrp="1"/>
          </p:cNvSpPr>
          <p:nvPr>
            <p:ph idx="1"/>
          </p:nvPr>
        </p:nvSpPr>
        <p:spPr/>
        <p:txBody>
          <a:bodyPr/>
          <a:lstStyle/>
          <a:p>
            <a:r>
              <a:rPr kumimoji="1" lang="en-US" altLang="ja-JP" dirty="0" smtClean="0"/>
              <a:t>15.1   </a:t>
            </a:r>
            <a:r>
              <a:rPr kumimoji="1" lang="ja-JP" altLang="en-US" dirty="0" smtClean="0"/>
              <a:t>ホイールダック</a:t>
            </a:r>
            <a:r>
              <a:rPr kumimoji="1" lang="en-US" altLang="ja-JP" dirty="0" smtClean="0"/>
              <a:t>2</a:t>
            </a:r>
            <a:r>
              <a:rPr kumimoji="1" lang="ja-JP" altLang="en-US" dirty="0" smtClean="0"/>
              <a:t>号</a:t>
            </a:r>
            <a:r>
              <a:rPr kumimoji="1" lang="en-US" altLang="ja-JP" dirty="0" smtClean="0"/>
              <a:t>@</a:t>
            </a:r>
            <a:r>
              <a:rPr kumimoji="1" lang="ja-JP" altLang="en-US" dirty="0" smtClean="0"/>
              <a:t>ホームの開発物語：総集編</a:t>
            </a:r>
            <a:endParaRPr kumimoji="1" lang="en-US" altLang="ja-JP" dirty="0" smtClean="0"/>
          </a:p>
          <a:p>
            <a:r>
              <a:rPr lang="en-US" altLang="ja-JP" dirty="0" smtClean="0"/>
              <a:t>15.2  </a:t>
            </a:r>
            <a:r>
              <a:rPr lang="ja-JP" altLang="en-US" dirty="0" smtClean="0"/>
              <a:t>マニピュレータの構造</a:t>
            </a:r>
            <a:endParaRPr lang="en-US" altLang="ja-JP" dirty="0" smtClean="0"/>
          </a:p>
          <a:p>
            <a:r>
              <a:rPr lang="en-US" altLang="ja-JP" dirty="0" smtClean="0"/>
              <a:t>15.3</a:t>
            </a:r>
            <a:r>
              <a:rPr lang="ja-JP" altLang="en-US" dirty="0" smtClean="0"/>
              <a:t>　受動歩行ロボット</a:t>
            </a:r>
            <a:endParaRPr lang="en-US" altLang="ja-JP" dirty="0" smtClean="0"/>
          </a:p>
          <a:p>
            <a:r>
              <a:rPr lang="en-US" altLang="ja-JP" dirty="0" smtClean="0"/>
              <a:t>15.4</a:t>
            </a:r>
            <a:r>
              <a:rPr lang="ja-JP" altLang="en-US" dirty="0" smtClean="0"/>
              <a:t>　ロボットの知能化</a:t>
            </a:r>
            <a:endParaRPr lang="en-US" altLang="ja-JP" dirty="0" smtClean="0"/>
          </a:p>
        </p:txBody>
      </p:sp>
      <p:sp>
        <p:nvSpPr>
          <p:cNvPr id="4" name="正方形/長方形 3"/>
          <p:cNvSpPr/>
          <p:nvPr/>
        </p:nvSpPr>
        <p:spPr>
          <a:xfrm>
            <a:off x="251520" y="1844824"/>
            <a:ext cx="799288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2508" y="3548775"/>
            <a:ext cx="3425117" cy="3044947"/>
          </a:xfrm>
          <a:prstGeom prst="rect">
            <a:avLst/>
          </a:prstGeom>
        </p:spPr>
      </p:pic>
    </p:spTree>
    <p:extLst>
      <p:ext uri="{BB962C8B-B14F-4D97-AF65-F5344CB8AC3E}">
        <p14:creationId xmlns:p14="http://schemas.microsoft.com/office/powerpoint/2010/main" val="3347587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3"/>
          <p:cNvSpPr>
            <a:spLocks noGrp="1"/>
          </p:cNvSpPr>
          <p:nvPr>
            <p:ph idx="1"/>
          </p:nvPr>
        </p:nvSpPr>
        <p:spPr>
          <a:xfrm>
            <a:off x="323528" y="1052736"/>
            <a:ext cx="8477209" cy="4389120"/>
          </a:xfrm>
        </p:spPr>
        <p:txBody>
          <a:bodyPr>
            <a:normAutofit fontScale="92500"/>
          </a:bodyPr>
          <a:lstStyle/>
          <a:p>
            <a:pPr marL="0" indent="0">
              <a:buNone/>
            </a:pPr>
            <a:r>
              <a:rPr lang="ja-JP" altLang="en-US" dirty="0"/>
              <a:t>■マニピュレータの基礎用語</a:t>
            </a:r>
          </a:p>
          <a:p>
            <a:r>
              <a:rPr lang="en-US" altLang="ja-JP" dirty="0"/>
              <a:t>1 </a:t>
            </a:r>
            <a:r>
              <a:rPr lang="ja-JP" altLang="en-US" dirty="0"/>
              <a:t>章では，本書の目的であるホイールダック</a:t>
            </a:r>
            <a:r>
              <a:rPr lang="en-US" altLang="ja-JP" dirty="0"/>
              <a:t>2 </a:t>
            </a:r>
            <a:r>
              <a:rPr lang="ja-JP" altLang="en-US" dirty="0"/>
              <a:t>号</a:t>
            </a:r>
            <a:r>
              <a:rPr lang="en-US" altLang="ja-JP" dirty="0"/>
              <a:t>@</a:t>
            </a:r>
            <a:r>
              <a:rPr lang="ja-JP" altLang="en-US" dirty="0"/>
              <a:t>ホームの</a:t>
            </a:r>
            <a:r>
              <a:rPr lang="ja-JP" altLang="en-US" dirty="0" smtClean="0"/>
              <a:t>マニピュレータ</a:t>
            </a:r>
            <a:r>
              <a:rPr lang="ja-JP" altLang="en-US" dirty="0"/>
              <a:t>制御の概要について学んだ</a:t>
            </a:r>
            <a:r>
              <a:rPr lang="ja-JP" altLang="en-US" dirty="0" smtClean="0"/>
              <a:t>．</a:t>
            </a:r>
            <a:endParaRPr lang="en-US" altLang="ja-JP" dirty="0" smtClean="0"/>
          </a:p>
          <a:p>
            <a:pPr marL="0" indent="0">
              <a:buNone/>
            </a:pPr>
            <a:r>
              <a:rPr lang="ja-JP" altLang="en-US" dirty="0" smtClean="0"/>
              <a:t>■</a:t>
            </a:r>
            <a:r>
              <a:rPr lang="ja-JP" altLang="en-US" dirty="0"/>
              <a:t>並進系と回転系の力学</a:t>
            </a:r>
          </a:p>
          <a:p>
            <a:r>
              <a:rPr lang="en-US" altLang="ja-JP" dirty="0"/>
              <a:t>2 </a:t>
            </a:r>
            <a:r>
              <a:rPr lang="ja-JP" altLang="en-US" dirty="0"/>
              <a:t>章と</a:t>
            </a:r>
            <a:r>
              <a:rPr lang="en-US" altLang="ja-JP" dirty="0"/>
              <a:t>3 </a:t>
            </a:r>
            <a:r>
              <a:rPr lang="ja-JP" altLang="en-US" dirty="0"/>
              <a:t>章では，マニピュレータの制御における力学の重要性を</a:t>
            </a:r>
            <a:r>
              <a:rPr lang="ja-JP" altLang="en-US" dirty="0" smtClean="0"/>
              <a:t>述べ，</a:t>
            </a:r>
            <a:r>
              <a:rPr lang="en-US" altLang="ja-JP" dirty="0" smtClean="0"/>
              <a:t>PD</a:t>
            </a:r>
            <a:r>
              <a:rPr lang="ja-JP" altLang="en-US" dirty="0" smtClean="0"/>
              <a:t>制御の概念について学んだ．</a:t>
            </a:r>
            <a:endParaRPr lang="en-US" altLang="ja-JP" dirty="0" smtClean="0"/>
          </a:p>
          <a:p>
            <a:pPr marL="0" indent="0">
              <a:buNone/>
            </a:pPr>
            <a:r>
              <a:rPr lang="ja-JP" altLang="en-US" dirty="0" smtClean="0"/>
              <a:t>■</a:t>
            </a:r>
            <a:r>
              <a:rPr lang="ja-JP" altLang="en-US" dirty="0"/>
              <a:t>自由度</a:t>
            </a:r>
          </a:p>
          <a:p>
            <a:r>
              <a:rPr lang="en-US" altLang="ja-JP" dirty="0"/>
              <a:t>4 </a:t>
            </a:r>
            <a:r>
              <a:rPr lang="ja-JP" altLang="en-US" dirty="0"/>
              <a:t>章では，ロボットの運動を考えるうえで，そのロボットが有する</a:t>
            </a:r>
            <a:r>
              <a:rPr lang="ja-JP" altLang="en-US" dirty="0" smtClean="0"/>
              <a:t>自由度を</a:t>
            </a:r>
            <a:r>
              <a:rPr lang="ja-JP" altLang="en-US" dirty="0"/>
              <a:t>考えることが非常に重要であることを理解した</a:t>
            </a:r>
            <a:r>
              <a:rPr lang="ja-JP" altLang="en-US" dirty="0" smtClean="0"/>
              <a:t>．</a:t>
            </a:r>
            <a:endParaRPr lang="en-US" altLang="ja-JP" dirty="0" smtClean="0"/>
          </a:p>
          <a:p>
            <a:pPr marL="0" indent="0">
              <a:buNone/>
            </a:pPr>
            <a:r>
              <a:rPr lang="ja-JP" altLang="en-US" dirty="0" smtClean="0"/>
              <a:t>■運動学</a:t>
            </a:r>
            <a:endParaRPr lang="ja-JP" altLang="en-US" dirty="0"/>
          </a:p>
          <a:p>
            <a:r>
              <a:rPr lang="ja-JP" altLang="en-US" dirty="0"/>
              <a:t>マニピュレータの制御をするうえで，手先位置と関節角度の図形的な関係</a:t>
            </a:r>
            <a:r>
              <a:rPr lang="ja-JP" altLang="en-US" dirty="0" smtClean="0"/>
              <a:t>を知る</a:t>
            </a:r>
            <a:r>
              <a:rPr lang="ja-JP" altLang="en-US" dirty="0"/>
              <a:t>ことが重要であった．このように，手先位置と関節角度の図形的な関係</a:t>
            </a:r>
            <a:r>
              <a:rPr lang="ja-JP" altLang="en-US" dirty="0" smtClean="0"/>
              <a:t>を計算</a:t>
            </a:r>
            <a:r>
              <a:rPr lang="ja-JP" altLang="en-US" dirty="0"/>
              <a:t>することを運動学といった</a:t>
            </a:r>
            <a:r>
              <a:rPr lang="ja-JP" altLang="en-US" dirty="0" smtClean="0"/>
              <a:t>．</a:t>
            </a:r>
            <a:endParaRPr lang="en-US" altLang="ja-JP" dirty="0" smtClean="0"/>
          </a:p>
        </p:txBody>
      </p:sp>
    </p:spTree>
    <p:extLst>
      <p:ext uri="{BB962C8B-B14F-4D97-AF65-F5344CB8AC3E}">
        <p14:creationId xmlns:p14="http://schemas.microsoft.com/office/powerpoint/2010/main" val="338968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3"/>
          <p:cNvSpPr>
            <a:spLocks noGrp="1"/>
          </p:cNvSpPr>
          <p:nvPr>
            <p:ph idx="1"/>
          </p:nvPr>
        </p:nvSpPr>
        <p:spPr>
          <a:xfrm>
            <a:off x="467544" y="1124744"/>
            <a:ext cx="8477209" cy="4389120"/>
          </a:xfrm>
        </p:spPr>
        <p:txBody>
          <a:bodyPr>
            <a:normAutofit fontScale="92500"/>
          </a:bodyPr>
          <a:lstStyle/>
          <a:p>
            <a:pPr marL="0" indent="0">
              <a:buNone/>
            </a:pPr>
            <a:r>
              <a:rPr lang="ja-JP" altLang="en-US" dirty="0"/>
              <a:t>■ロボット用アクチュエータ</a:t>
            </a:r>
          </a:p>
          <a:p>
            <a:r>
              <a:rPr lang="en-US" altLang="ja-JP" dirty="0"/>
              <a:t>6 </a:t>
            </a:r>
            <a:r>
              <a:rPr lang="ja-JP" altLang="en-US" dirty="0"/>
              <a:t>章では代表的なロボット用アクチュエータの仕組みと特徴を学んだ．</a:t>
            </a:r>
            <a:endParaRPr lang="en-US" altLang="ja-JP" dirty="0"/>
          </a:p>
          <a:p>
            <a:pPr marL="0" indent="0">
              <a:buNone/>
            </a:pPr>
            <a:r>
              <a:rPr lang="ja-JP" altLang="en-US" dirty="0" smtClean="0"/>
              <a:t>■</a:t>
            </a:r>
            <a:r>
              <a:rPr lang="ja-JP" altLang="en-US" dirty="0"/>
              <a:t>ロボット用センサ</a:t>
            </a:r>
          </a:p>
          <a:p>
            <a:r>
              <a:rPr lang="en-US" altLang="ja-JP" dirty="0"/>
              <a:t>7 </a:t>
            </a:r>
            <a:r>
              <a:rPr lang="ja-JP" altLang="en-US" dirty="0"/>
              <a:t>章では代表的なロボット用センサとして角度センサ，角速度センサ，</a:t>
            </a:r>
            <a:r>
              <a:rPr lang="ja-JP" altLang="en-US" dirty="0" smtClean="0"/>
              <a:t>力センサ</a:t>
            </a:r>
            <a:r>
              <a:rPr lang="ja-JP" altLang="en-US" dirty="0"/>
              <a:t>の仕組みについて学んだ．</a:t>
            </a:r>
          </a:p>
          <a:p>
            <a:pPr marL="0" indent="0">
              <a:buNone/>
            </a:pPr>
            <a:r>
              <a:rPr lang="en-US" altLang="ja-JP" dirty="0" smtClean="0"/>
              <a:t>■</a:t>
            </a:r>
            <a:r>
              <a:rPr lang="ja-JP" altLang="en-US" dirty="0"/>
              <a:t>関節座標系の位置制御</a:t>
            </a:r>
          </a:p>
          <a:p>
            <a:r>
              <a:rPr lang="en-US" altLang="ja-JP" dirty="0"/>
              <a:t>8 </a:t>
            </a:r>
            <a:r>
              <a:rPr lang="ja-JP" altLang="en-US" dirty="0"/>
              <a:t>章では，マニピュレータの手先位置制御として</a:t>
            </a:r>
            <a:r>
              <a:rPr lang="en-US" altLang="ja-JP" dirty="0"/>
              <a:t>PTP </a:t>
            </a:r>
            <a:r>
              <a:rPr lang="ja-JP" altLang="en-US" dirty="0"/>
              <a:t>制御と軌道制御</a:t>
            </a:r>
            <a:r>
              <a:rPr lang="ja-JP" altLang="en-US" dirty="0" smtClean="0"/>
              <a:t>の違い</a:t>
            </a:r>
            <a:r>
              <a:rPr lang="ja-JP" altLang="en-US" dirty="0"/>
              <a:t>について学んだ</a:t>
            </a:r>
            <a:r>
              <a:rPr lang="ja-JP" altLang="en-US" dirty="0" smtClean="0"/>
              <a:t>．</a:t>
            </a:r>
            <a:endParaRPr lang="en-US" altLang="ja-JP" dirty="0" smtClean="0"/>
          </a:p>
          <a:p>
            <a:pPr marL="0" indent="0">
              <a:buNone/>
            </a:pPr>
            <a:r>
              <a:rPr lang="ja-JP" altLang="en-US" dirty="0" smtClean="0"/>
              <a:t>■</a:t>
            </a:r>
            <a:r>
              <a:rPr lang="ja-JP" altLang="en-US" dirty="0"/>
              <a:t>ヤコビ行列と特異姿勢</a:t>
            </a:r>
          </a:p>
          <a:p>
            <a:r>
              <a:rPr lang="en-US" altLang="ja-JP" dirty="0"/>
              <a:t>9 </a:t>
            </a:r>
            <a:r>
              <a:rPr lang="ja-JP" altLang="en-US" dirty="0"/>
              <a:t>章では，ヤコビ行列を介した手先速度と関節角速度の関係を求めた</a:t>
            </a:r>
            <a:r>
              <a:rPr lang="ja-JP" altLang="en-US" dirty="0" smtClean="0"/>
              <a:t>．</a:t>
            </a:r>
            <a:endParaRPr lang="en-US" altLang="ja-JP" dirty="0" smtClean="0"/>
          </a:p>
        </p:txBody>
      </p:sp>
    </p:spTree>
    <p:extLst>
      <p:ext uri="{BB962C8B-B14F-4D97-AF65-F5344CB8AC3E}">
        <p14:creationId xmlns:p14="http://schemas.microsoft.com/office/powerpoint/2010/main" val="129140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3"/>
          <p:cNvSpPr>
            <a:spLocks noGrp="1"/>
          </p:cNvSpPr>
          <p:nvPr>
            <p:ph idx="1"/>
          </p:nvPr>
        </p:nvSpPr>
        <p:spPr>
          <a:xfrm>
            <a:off x="323528" y="1412776"/>
            <a:ext cx="8477209" cy="4389120"/>
          </a:xfrm>
        </p:spPr>
        <p:txBody>
          <a:bodyPr>
            <a:normAutofit fontScale="92500"/>
          </a:bodyPr>
          <a:lstStyle/>
          <a:p>
            <a:pPr marL="0" indent="0">
              <a:buNone/>
            </a:pPr>
            <a:r>
              <a:rPr lang="ja-JP" altLang="en-US" dirty="0"/>
              <a:t>■力制御と作業座標系</a:t>
            </a:r>
            <a:r>
              <a:rPr lang="en-US" altLang="ja-JP" dirty="0"/>
              <a:t>PD </a:t>
            </a:r>
            <a:r>
              <a:rPr lang="ja-JP" altLang="en-US" dirty="0"/>
              <a:t>制御</a:t>
            </a:r>
          </a:p>
          <a:p>
            <a:r>
              <a:rPr lang="en-US" altLang="ja-JP" dirty="0"/>
              <a:t>10 </a:t>
            </a:r>
            <a:r>
              <a:rPr lang="ja-JP" altLang="en-US" dirty="0"/>
              <a:t>章では，ヤコビ行列に仮想仕事の原理を適用することで，手先の発生力と関節トルクの関係を知ることができた．この関係より力制御が可能となった．また，この力関係を拡張した，作業座標系</a:t>
            </a:r>
            <a:r>
              <a:rPr lang="en-US" altLang="ja-JP" dirty="0"/>
              <a:t>PD </a:t>
            </a:r>
            <a:r>
              <a:rPr lang="ja-JP" altLang="en-US" dirty="0"/>
              <a:t>制御法も学んだ．</a:t>
            </a:r>
            <a:endParaRPr lang="en-US" altLang="ja-JP" dirty="0"/>
          </a:p>
          <a:p>
            <a:pPr marL="0" indent="0">
              <a:buNone/>
            </a:pPr>
            <a:r>
              <a:rPr lang="ja-JP" altLang="en-US" dirty="0" smtClean="0"/>
              <a:t>■人工</a:t>
            </a:r>
            <a:r>
              <a:rPr lang="ja-JP" altLang="en-US" dirty="0"/>
              <a:t>ポテンシャル法</a:t>
            </a:r>
          </a:p>
          <a:p>
            <a:r>
              <a:rPr lang="en-US" altLang="ja-JP" dirty="0"/>
              <a:t>11 </a:t>
            </a:r>
            <a:r>
              <a:rPr lang="ja-JP" altLang="en-US" dirty="0"/>
              <a:t>章では，対象システムに人工的にポテンシャル場を与えて，位置制御</a:t>
            </a:r>
            <a:r>
              <a:rPr lang="ja-JP" altLang="en-US" dirty="0" smtClean="0"/>
              <a:t>を行う</a:t>
            </a:r>
            <a:r>
              <a:rPr lang="ja-JP" altLang="en-US" dirty="0"/>
              <a:t>人工ポテンシャル法を学んだ</a:t>
            </a:r>
            <a:r>
              <a:rPr lang="ja-JP" altLang="en-US" dirty="0" smtClean="0"/>
              <a:t>．</a:t>
            </a:r>
            <a:endParaRPr lang="en-US" altLang="ja-JP" dirty="0" smtClean="0"/>
          </a:p>
          <a:p>
            <a:pPr marL="0" indent="0">
              <a:buNone/>
            </a:pPr>
            <a:r>
              <a:rPr lang="ja-JP" altLang="en-US" dirty="0" smtClean="0"/>
              <a:t>■</a:t>
            </a:r>
            <a:r>
              <a:rPr lang="ja-JP" altLang="en-US" dirty="0"/>
              <a:t>解析力学の基礎</a:t>
            </a:r>
          </a:p>
          <a:p>
            <a:r>
              <a:rPr lang="en-US" altLang="ja-JP" dirty="0"/>
              <a:t>12 </a:t>
            </a:r>
            <a:r>
              <a:rPr lang="ja-JP" altLang="en-US" dirty="0"/>
              <a:t>章では静力学と動力学の違いを学んだ</a:t>
            </a:r>
            <a:r>
              <a:rPr lang="ja-JP" altLang="en-US" dirty="0" smtClean="0"/>
              <a:t>．また，ラグランジュ法を学んだ．</a:t>
            </a:r>
            <a:endParaRPr lang="en-US" altLang="ja-JP" dirty="0" smtClean="0"/>
          </a:p>
        </p:txBody>
      </p:sp>
    </p:spTree>
    <p:extLst>
      <p:ext uri="{BB962C8B-B14F-4D97-AF65-F5344CB8AC3E}">
        <p14:creationId xmlns:p14="http://schemas.microsoft.com/office/powerpoint/2010/main" val="3412486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3"/>
          <p:cNvSpPr>
            <a:spLocks noGrp="1"/>
          </p:cNvSpPr>
          <p:nvPr>
            <p:ph idx="1"/>
          </p:nvPr>
        </p:nvSpPr>
        <p:spPr>
          <a:xfrm>
            <a:off x="323528" y="1556792"/>
            <a:ext cx="8477209" cy="4389120"/>
          </a:xfrm>
        </p:spPr>
        <p:txBody>
          <a:bodyPr>
            <a:normAutofit fontScale="92500"/>
          </a:bodyPr>
          <a:lstStyle/>
          <a:p>
            <a:pPr marL="0" indent="0">
              <a:buNone/>
            </a:pPr>
            <a:r>
              <a:rPr lang="ja-JP" altLang="en-US" dirty="0" smtClean="0"/>
              <a:t>■</a:t>
            </a:r>
            <a:r>
              <a:rPr lang="ja-JP" altLang="en-US" dirty="0"/>
              <a:t>ロボットの動力学</a:t>
            </a:r>
          </a:p>
          <a:p>
            <a:r>
              <a:rPr lang="en-US" altLang="ja-JP" dirty="0"/>
              <a:t>13 </a:t>
            </a:r>
            <a:r>
              <a:rPr lang="ja-JP" altLang="en-US" dirty="0"/>
              <a:t>章では，ラグランジュの運動方程式を用いて</a:t>
            </a:r>
            <a:r>
              <a:rPr lang="ja-JP" altLang="en-US" dirty="0" smtClean="0"/>
              <a:t>，</a:t>
            </a:r>
            <a:r>
              <a:rPr lang="en-US" altLang="ja-JP" dirty="0" smtClean="0"/>
              <a:t>2 </a:t>
            </a:r>
            <a:r>
              <a:rPr lang="ja-JP" altLang="en-US" dirty="0"/>
              <a:t>リンク</a:t>
            </a:r>
            <a:r>
              <a:rPr lang="en-US" altLang="ja-JP" dirty="0"/>
              <a:t>2 </a:t>
            </a:r>
            <a:r>
              <a:rPr lang="ja-JP" altLang="en-US" dirty="0"/>
              <a:t>関節システムの運動方程式の導出を行った</a:t>
            </a:r>
            <a:r>
              <a:rPr lang="ja-JP" altLang="en-US" dirty="0" smtClean="0"/>
              <a:t>．また，順</a:t>
            </a:r>
            <a:r>
              <a:rPr lang="ja-JP" altLang="en-US" dirty="0"/>
              <a:t>動力学</a:t>
            </a:r>
            <a:r>
              <a:rPr lang="ja-JP" altLang="en-US" dirty="0" smtClean="0"/>
              <a:t>と逆動力学</a:t>
            </a:r>
            <a:r>
              <a:rPr lang="ja-JP" altLang="en-US" dirty="0"/>
              <a:t>について学んだ</a:t>
            </a:r>
            <a:r>
              <a:rPr lang="ja-JP" altLang="en-US" dirty="0" smtClean="0"/>
              <a:t>．また</a:t>
            </a:r>
            <a:r>
              <a:rPr lang="ja-JP" altLang="en-US" dirty="0"/>
              <a:t>，逆動力学を拡張した軌道制御の方法として計算トルク法を学んだ</a:t>
            </a:r>
            <a:r>
              <a:rPr lang="ja-JP" altLang="en-US" dirty="0" smtClean="0"/>
              <a:t>．</a:t>
            </a:r>
            <a:endParaRPr lang="en-US" altLang="ja-JP" dirty="0" smtClean="0"/>
          </a:p>
          <a:p>
            <a:pPr marL="0" indent="0">
              <a:buNone/>
            </a:pPr>
            <a:r>
              <a:rPr lang="ja-JP" altLang="en-US" dirty="0" smtClean="0"/>
              <a:t>■インピーダンス</a:t>
            </a:r>
            <a:r>
              <a:rPr lang="ja-JP" altLang="en-US" dirty="0"/>
              <a:t>制御</a:t>
            </a:r>
          </a:p>
          <a:p>
            <a:r>
              <a:rPr lang="en-US" altLang="ja-JP" dirty="0"/>
              <a:t>14 </a:t>
            </a:r>
            <a:r>
              <a:rPr lang="ja-JP" altLang="en-US" dirty="0"/>
              <a:t>章では</a:t>
            </a:r>
            <a:r>
              <a:rPr lang="ja-JP" altLang="en-US" dirty="0" smtClean="0"/>
              <a:t>，インピーダンス</a:t>
            </a:r>
            <a:r>
              <a:rPr lang="ja-JP" altLang="en-US" dirty="0"/>
              <a:t>制御について学んだ</a:t>
            </a:r>
            <a:r>
              <a:rPr lang="ja-JP" altLang="en-US" dirty="0" smtClean="0"/>
              <a:t>．インピーダンス</a:t>
            </a:r>
            <a:r>
              <a:rPr lang="ja-JP" altLang="en-US" dirty="0"/>
              <a:t>制御を利用することで，</a:t>
            </a:r>
            <a:r>
              <a:rPr lang="ja-JP" altLang="en-US" dirty="0" smtClean="0"/>
              <a:t>ロボット</a:t>
            </a:r>
            <a:r>
              <a:rPr lang="ja-JP" altLang="en-US" dirty="0"/>
              <a:t>の関節に柔軟性が生まれ，軌道に多少の誤差がある場合の制御や，人間</a:t>
            </a:r>
            <a:r>
              <a:rPr lang="ja-JP" altLang="en-US" dirty="0" smtClean="0"/>
              <a:t>とロボット</a:t>
            </a:r>
            <a:r>
              <a:rPr lang="ja-JP" altLang="en-US" dirty="0"/>
              <a:t>の協調作業が容易となった</a:t>
            </a:r>
            <a:r>
              <a:rPr lang="ja-JP" altLang="en-US" dirty="0" smtClean="0"/>
              <a:t>．</a:t>
            </a:r>
            <a:endParaRPr lang="en-US" altLang="ja-JP" dirty="0" smtClean="0"/>
          </a:p>
        </p:txBody>
      </p:sp>
    </p:spTree>
    <p:extLst>
      <p:ext uri="{BB962C8B-B14F-4D97-AF65-F5344CB8AC3E}">
        <p14:creationId xmlns:p14="http://schemas.microsoft.com/office/powerpoint/2010/main" val="2399319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15.1   </a:t>
            </a:r>
            <a:r>
              <a:rPr kumimoji="1" lang="ja-JP" altLang="en-US" dirty="0" smtClean="0"/>
              <a:t>ホイールダック</a:t>
            </a:r>
            <a:r>
              <a:rPr kumimoji="1" lang="en-US" altLang="ja-JP" dirty="0" smtClean="0"/>
              <a:t>2</a:t>
            </a:r>
            <a:r>
              <a:rPr kumimoji="1" lang="ja-JP" altLang="en-US" dirty="0" smtClean="0"/>
              <a:t>号</a:t>
            </a:r>
            <a:r>
              <a:rPr kumimoji="1" lang="en-US" altLang="ja-JP" dirty="0" smtClean="0"/>
              <a:t>@</a:t>
            </a:r>
            <a:r>
              <a:rPr kumimoji="1" lang="ja-JP" altLang="en-US" dirty="0" smtClean="0"/>
              <a:t>ホームの開発物語：総集編</a:t>
            </a:r>
            <a:endParaRPr kumimoji="1" lang="en-US" altLang="ja-JP" dirty="0" smtClean="0"/>
          </a:p>
          <a:p>
            <a:r>
              <a:rPr lang="en-US" altLang="ja-JP" dirty="0" smtClean="0"/>
              <a:t>15.2  </a:t>
            </a:r>
            <a:r>
              <a:rPr lang="ja-JP" altLang="en-US" dirty="0" smtClean="0"/>
              <a:t>マニピュレータの構造</a:t>
            </a:r>
            <a:endParaRPr lang="en-US" altLang="ja-JP" dirty="0" smtClean="0"/>
          </a:p>
          <a:p>
            <a:r>
              <a:rPr lang="en-US" altLang="ja-JP" dirty="0" smtClean="0"/>
              <a:t>15.3</a:t>
            </a:r>
            <a:r>
              <a:rPr lang="ja-JP" altLang="en-US" dirty="0" smtClean="0"/>
              <a:t>　受動歩行ロボット</a:t>
            </a:r>
            <a:endParaRPr lang="en-US" altLang="ja-JP" dirty="0" smtClean="0"/>
          </a:p>
          <a:p>
            <a:r>
              <a:rPr lang="en-US" altLang="ja-JP" dirty="0" smtClean="0"/>
              <a:t>15.4</a:t>
            </a:r>
            <a:r>
              <a:rPr lang="ja-JP" altLang="en-US" dirty="0" smtClean="0"/>
              <a:t>　ロボットの知能化</a:t>
            </a:r>
            <a:endParaRPr lang="en-US" altLang="ja-JP" dirty="0" smtClean="0"/>
          </a:p>
        </p:txBody>
      </p:sp>
      <p:sp>
        <p:nvSpPr>
          <p:cNvPr id="4" name="正方形/長方形 3"/>
          <p:cNvSpPr/>
          <p:nvPr/>
        </p:nvSpPr>
        <p:spPr>
          <a:xfrm>
            <a:off x="251520" y="2348880"/>
            <a:ext cx="720080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42778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12639</TotalTime>
  <Words>1271</Words>
  <Application>Microsoft Office PowerPoint</Application>
  <PresentationFormat>画面に合わせる (4:3)</PresentationFormat>
  <Paragraphs>80</Paragraphs>
  <Slides>18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HGP明朝E</vt:lpstr>
      <vt:lpstr>ＭＳ Ｐゴシック</vt:lpstr>
      <vt:lpstr>Calibri</vt:lpstr>
      <vt:lpstr>Constantia</vt:lpstr>
      <vt:lpstr>Wingdings</vt:lpstr>
      <vt:lpstr>Wingdings 2</vt:lpstr>
      <vt:lpstr>リゾート</vt:lpstr>
      <vt:lpstr>ロボット工学 第15回　まとめ</vt:lpstr>
      <vt:lpstr>Information</vt:lpstr>
      <vt:lpstr>STORY まとめ</vt:lpstr>
      <vt:lpstr>Contents</vt:lpstr>
      <vt:lpstr>PowerPoint プレゼンテーション</vt:lpstr>
      <vt:lpstr>PowerPoint プレゼンテーション</vt:lpstr>
      <vt:lpstr>PowerPoint プレゼンテーション</vt:lpstr>
      <vt:lpstr>PowerPoint プレゼンテーション</vt:lpstr>
      <vt:lpstr>Contents</vt:lpstr>
      <vt:lpstr>15.2.1 シリアルリンク構造と 　　　　　　　　　　パラレルリンク構造</vt:lpstr>
      <vt:lpstr>15.2.2 パラレルワイヤ駆動システム</vt:lpstr>
      <vt:lpstr>15.2.3 腱駆動ロボット</vt:lpstr>
      <vt:lpstr>Contents</vt:lpstr>
      <vt:lpstr>PowerPoint プレゼンテーション</vt:lpstr>
      <vt:lpstr>Contents</vt:lpstr>
      <vt:lpstr>PowerPoint プレゼンテーション</vt:lpstr>
      <vt:lpstr>章末問題</vt:lpstr>
      <vt:lpstr>第15章のまとめ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人工知能概論 </dc:title>
  <dc:creator>user</dc:creator>
  <cp:lastModifiedBy>BHD2013</cp:lastModifiedBy>
  <cp:revision>257</cp:revision>
  <cp:lastPrinted>2013-10-08T03:26:13Z</cp:lastPrinted>
  <dcterms:created xsi:type="dcterms:W3CDTF">2012-07-12T01:49:14Z</dcterms:created>
  <dcterms:modified xsi:type="dcterms:W3CDTF">2018-02-17T03:30:37Z</dcterms:modified>
</cp:coreProperties>
</file>