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450" r:id="rId3"/>
    <p:sldId id="463" r:id="rId4"/>
    <p:sldId id="448" r:id="rId5"/>
    <p:sldId id="449" r:id="rId6"/>
    <p:sldId id="454" r:id="rId7"/>
    <p:sldId id="434" r:id="rId8"/>
    <p:sldId id="412" r:id="rId9"/>
    <p:sldId id="413" r:id="rId10"/>
    <p:sldId id="415" r:id="rId11"/>
    <p:sldId id="267" r:id="rId12"/>
    <p:sldId id="268" r:id="rId13"/>
    <p:sldId id="432" r:id="rId14"/>
    <p:sldId id="435" r:id="rId15"/>
    <p:sldId id="456" r:id="rId16"/>
    <p:sldId id="408" r:id="rId17"/>
    <p:sldId id="457" r:id="rId18"/>
    <p:sldId id="409" r:id="rId19"/>
    <p:sldId id="433" r:id="rId20"/>
    <p:sldId id="260" r:id="rId21"/>
    <p:sldId id="458" r:id="rId22"/>
    <p:sldId id="459" r:id="rId23"/>
    <p:sldId id="460" r:id="rId24"/>
    <p:sldId id="461" r:id="rId25"/>
    <p:sldId id="462" r:id="rId26"/>
    <p:sldId id="444" r:id="rId27"/>
    <p:sldId id="447" r:id="rId28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67" autoAdjust="0"/>
  </p:normalViewPr>
  <p:slideViewPr>
    <p:cSldViewPr>
      <p:cViewPr varScale="1">
        <p:scale>
          <a:sx n="72" d="100"/>
          <a:sy n="72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E18E4F-3F6C-419A-A25C-FEAC72B4CF16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A4602A-DCB6-40C5-9857-EB19465E2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78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0B48C4-5FE3-4908-8506-B1695B5AA792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863CD7-E4AD-43BD-9994-A3A98EB0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30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3CD7-E4AD-43BD-9994-A3A98EB0238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12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/>
              <a:t>第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　マニピュレータを制御しよう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07504" y="5061947"/>
            <a:ext cx="8939927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4402832" cy="6480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シラバス（後半）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ロボット用センサ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関節座標系の位置制御</a:t>
            </a:r>
            <a:endParaRPr lang="ja-JP" alt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速度制御</a:t>
            </a:r>
            <a:endParaRPr lang="ja-JP" alt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力制御と作業座標系</a:t>
            </a:r>
            <a:r>
              <a:rPr lang="en-US" altLang="ja-JP" dirty="0" smtClean="0"/>
              <a:t>PD</a:t>
            </a:r>
            <a:r>
              <a:rPr lang="ja-JP" altLang="en-US" dirty="0" smtClean="0"/>
              <a:t>制御</a:t>
            </a:r>
            <a:endParaRPr lang="ja-JP" alt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人工ポテンシャル法と移動ロボットへの応用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解析力学の基礎</a:t>
            </a:r>
            <a:endParaRPr lang="ja-JP" alt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ロボットの動力学</a:t>
            </a:r>
            <a:endParaRPr lang="ja-JP" alt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インピーダンス制御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まとめ</a:t>
            </a:r>
            <a:r>
              <a:rPr lang="en-US" altLang="ja-JP" dirty="0" smtClean="0"/>
              <a:t>	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6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テキスト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1234" y="1803383"/>
            <a:ext cx="8229600" cy="4389120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教科書</a:t>
            </a:r>
            <a:endParaRPr lang="en-US" altLang="ja-JP" sz="2800" dirty="0" smtClean="0"/>
          </a:p>
          <a:p>
            <a:pPr marL="393192" lvl="1" indent="0">
              <a:buNone/>
            </a:pPr>
            <a:r>
              <a:rPr lang="ja-JP" altLang="en-US" sz="2800" dirty="0" smtClean="0"/>
              <a:t> 「イラストで学ぶロボット工学」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木野仁（著）谷口忠大（監）　講談社</a:t>
            </a: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08177" y="3861048"/>
            <a:ext cx="5785851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</a:rPr>
              <a:t>参考書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「図解ロボット制御入門」 川村貞夫，オーム社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「新版　ロボットの力学と制御」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有本卓，朝倉書店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「ロボット制御基礎論」 吉川恒夫，コロナ社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その他として教科書巻末ブックガイド参照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6237312"/>
            <a:ext cx="856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 </a:t>
            </a:r>
            <a:r>
              <a:rPr kumimoji="1" lang="ja-JP" altLang="en-US" dirty="0" smtClean="0"/>
              <a:t>疑問があればできるだけ，自分自身でいろいろな本や情報源にあたり</a:t>
            </a:r>
            <a:r>
              <a:rPr lang="ja-JP" altLang="en-US" dirty="0" smtClean="0"/>
              <a:t>学習しよう．</a:t>
            </a:r>
            <a:endParaRPr kumimoji="1" lang="ja-JP" altLang="en-US" dirty="0"/>
          </a:p>
        </p:txBody>
      </p:sp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31" y="3183899"/>
            <a:ext cx="2275822" cy="29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698976" cy="780696"/>
          </a:xfrm>
          <a:solidFill>
            <a:schemeClr val="lt1"/>
          </a:solidFill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成績評価について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2789664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授業中に行われる</a:t>
            </a:r>
            <a:r>
              <a:rPr kumimoji="1" lang="ja-JP" altLang="en-US" sz="2400" b="1" dirty="0" smtClean="0"/>
              <a:t>理解度調査問題</a:t>
            </a:r>
            <a:r>
              <a:rPr kumimoji="1" lang="ja-JP" altLang="en-US" sz="2400" dirty="0" smtClean="0"/>
              <a:t>の全合計を</a:t>
            </a:r>
            <a:r>
              <a:rPr kumimoji="1" lang="en-US" altLang="ja-JP" sz="2400" b="1" dirty="0" smtClean="0"/>
              <a:t>100</a:t>
            </a:r>
            <a:r>
              <a:rPr kumimoji="1" lang="ja-JP" altLang="en-US" sz="2400" b="1" dirty="0" smtClean="0"/>
              <a:t>点満点</a:t>
            </a:r>
            <a:r>
              <a:rPr kumimoji="1" lang="ja-JP" altLang="en-US" sz="2400" dirty="0" smtClean="0"/>
              <a:t>に換算する．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換算した点数が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60</a:t>
            </a:r>
            <a:r>
              <a:rPr lang="ja-JP" altLang="en-US" sz="2400" b="1" dirty="0" smtClean="0"/>
              <a:t>点</a:t>
            </a:r>
            <a:r>
              <a:rPr lang="ja-JP" altLang="en-US" sz="2400" dirty="0" smtClean="0"/>
              <a:t>以上ならば合格とする．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出席点は特に考慮しない（</a:t>
            </a:r>
            <a:r>
              <a:rPr kumimoji="1" lang="en-US" altLang="ja-JP" sz="2400" dirty="0" smtClean="0"/>
              <a:t>0</a:t>
            </a:r>
            <a:r>
              <a:rPr kumimoji="1" lang="ja-JP" altLang="en-US" sz="2400" dirty="0" smtClean="0"/>
              <a:t>点）．ただし，講義全体で出席数が</a:t>
            </a:r>
            <a:r>
              <a:rPr kumimoji="1" lang="en-US" altLang="ja-JP" sz="2400" b="1" dirty="0" smtClean="0"/>
              <a:t>2/3</a:t>
            </a:r>
            <a:r>
              <a:rPr kumimoji="1" lang="ja-JP" altLang="en-US" sz="2400" dirty="0" smtClean="0"/>
              <a:t>未満の場合には不合格とする．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入院等のやむを得ない事情がある場合には相談のこと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4073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250704" cy="708688"/>
          </a:xfrm>
          <a:solidFill>
            <a:schemeClr val="lt1"/>
          </a:solidFill>
        </p:spPr>
        <p:txBody>
          <a:bodyPr>
            <a:normAutofit/>
          </a:bodyPr>
          <a:lstStyle/>
          <a:p>
            <a:r>
              <a:rPr lang="ja-JP" altLang="en-US" sz="4400" dirty="0"/>
              <a:t>講義</a:t>
            </a:r>
            <a:r>
              <a:rPr lang="ja-JP" altLang="en-US" sz="4400" dirty="0" smtClean="0"/>
              <a:t>の目的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188" y="1896373"/>
            <a:ext cx="6527068" cy="438912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本講義で</a:t>
            </a:r>
            <a:r>
              <a:rPr lang="ja-JP" altLang="en-US" sz="2400" dirty="0" smtClean="0"/>
              <a:t>はマニピュレータ（ロボットアーム）を主な対象とし，ロボット用のセンサ・アクチュエータの仕組みや特性，様々な制御法，運動方程式の導出法を学ぶことを目的とする．</a:t>
            </a: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55576" y="4870667"/>
            <a:ext cx="78488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/>
              <a:t>本講義はロボット</a:t>
            </a:r>
            <a:r>
              <a:rPr lang="ja-JP" altLang="en-US" sz="2400" dirty="0"/>
              <a:t>工学の初学者向けの</a:t>
            </a:r>
            <a:r>
              <a:rPr lang="ja-JP" altLang="en-US" sz="2400" dirty="0" smtClean="0"/>
              <a:t>内容である．実際のロボットを正確に動作させるには，より高度な知識を必要とする．より</a:t>
            </a:r>
            <a:r>
              <a:rPr lang="ja-JP" altLang="en-US" sz="2400" dirty="0"/>
              <a:t>高度なロボット</a:t>
            </a:r>
            <a:r>
              <a:rPr lang="ja-JP" altLang="en-US" sz="2400" dirty="0" smtClean="0"/>
              <a:t>工学への橋渡し</a:t>
            </a:r>
            <a:r>
              <a:rPr lang="ja-JP" altLang="en-US" sz="2400" dirty="0"/>
              <a:t>を目的としている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4020338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しかし</a:t>
            </a:r>
            <a:endParaRPr kumimoji="1" lang="ja-JP" altLang="en-US" sz="3600" dirty="0"/>
          </a:p>
        </p:txBody>
      </p:sp>
      <p:pic>
        <p:nvPicPr>
          <p:cNvPr id="7" name="Picture 2" descr="ASIMO 2nd-gen model danc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1981402" cy="26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524202" y="4386415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ASIMO (Wikipedia</a:t>
            </a:r>
            <a:r>
              <a:rPr kumimoji="1" lang="ja-JP" altLang="en-US" dirty="0" smtClean="0"/>
              <a:t>より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60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dirty="0" smtClean="0"/>
              <a:t>Contents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348880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1.0 </a:t>
            </a:r>
            <a:r>
              <a:rPr kumimoji="1" lang="ja-JP" altLang="en-US" dirty="0" smtClean="0"/>
              <a:t>本講義の概要</a:t>
            </a:r>
            <a:endParaRPr kumimoji="1" lang="en-US" altLang="ja-JP" dirty="0" smtClean="0"/>
          </a:p>
          <a:p>
            <a:r>
              <a:rPr lang="en-US" altLang="ja-JP" dirty="0" smtClean="0"/>
              <a:t>1.1  </a:t>
            </a:r>
            <a:r>
              <a:rPr lang="ja-JP" altLang="en-US" dirty="0" smtClean="0"/>
              <a:t>ロボットとは何か？</a:t>
            </a:r>
            <a:endParaRPr lang="en-US" altLang="ja-JP" dirty="0" smtClean="0"/>
          </a:p>
          <a:p>
            <a:r>
              <a:rPr kumimoji="1" lang="en-US" altLang="ja-JP" dirty="0" smtClean="0"/>
              <a:t>1.2 </a:t>
            </a:r>
            <a:r>
              <a:rPr kumimoji="1" lang="ja-JP" altLang="en-US" dirty="0" smtClean="0"/>
              <a:t>ロボットの要素技術とマニピュレータ制御</a:t>
            </a:r>
            <a:endParaRPr kumimoji="1" lang="en-US" altLang="ja-JP" dirty="0" smtClean="0"/>
          </a:p>
          <a:p>
            <a:r>
              <a:rPr lang="en-US" altLang="ja-JP" dirty="0" smtClean="0"/>
              <a:t>1.3 </a:t>
            </a:r>
            <a:r>
              <a:rPr lang="ja-JP" altLang="en-US" dirty="0" smtClean="0"/>
              <a:t>ロボット工学の基礎知識</a:t>
            </a:r>
            <a:endParaRPr lang="en-US" altLang="ja-JP" dirty="0" smtClean="0"/>
          </a:p>
          <a:p>
            <a:r>
              <a:rPr kumimoji="1" lang="en-US" altLang="ja-JP" dirty="0" smtClean="0"/>
              <a:t>1.4 </a:t>
            </a:r>
            <a:r>
              <a:rPr kumimoji="1" lang="ja-JP" altLang="en-US" dirty="0" smtClean="0"/>
              <a:t>ホイールダック２号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ホームと学ぼう！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02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18856" cy="780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ロボットとは何か？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</p:spPr>
        <p:txBody>
          <a:bodyPr/>
          <a:lstStyle/>
          <a:p>
            <a:r>
              <a:rPr lang="ja-JP" altLang="en-US" sz="2400" dirty="0" smtClean="0"/>
              <a:t>デジタル</a:t>
            </a:r>
            <a:r>
              <a:rPr lang="ja-JP" altLang="en-US" sz="2400" dirty="0"/>
              <a:t>大辞</a:t>
            </a:r>
            <a:r>
              <a:rPr lang="ja-JP" altLang="en-US" sz="2400" dirty="0" smtClean="0"/>
              <a:t>泉</a:t>
            </a:r>
            <a:r>
              <a:rPr lang="en-US" altLang="ja-JP" sz="2400" dirty="0" smtClean="0"/>
              <a:t>(goo</a:t>
            </a:r>
            <a:r>
              <a:rPr lang="ja-JP" altLang="en-US" sz="2400" dirty="0" smtClean="0"/>
              <a:t>国語辞典</a:t>
            </a:r>
            <a:r>
              <a:rPr lang="en-US" altLang="ja-JP" sz="2400" dirty="0" smtClean="0"/>
              <a:t>)</a:t>
            </a:r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電気</a:t>
            </a:r>
            <a:r>
              <a:rPr lang="ja-JP" altLang="en-US" dirty="0"/>
              <a:t>・磁気などを動力源とし、精巧な機械装置によって人間に似た動作をする人形。人造人間。</a:t>
            </a:r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目的</a:t>
            </a:r>
            <a:r>
              <a:rPr lang="ja-JP" altLang="en-US" dirty="0"/>
              <a:t>の作業・操作をコンピューターの制御で自動的に行う機械や装置。人間の姿に似るものに限らない。自動機械。「産業ロボット」</a:t>
            </a:r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自分</a:t>
            </a:r>
            <a:r>
              <a:rPr lang="ja-JP" altLang="en-US" dirty="0"/>
              <a:t>の意志でなく、他人に操られて動く人間。傀儡 </a:t>
            </a:r>
            <a:r>
              <a:rPr lang="en-US" altLang="ja-JP" dirty="0"/>
              <a:t>(</a:t>
            </a:r>
            <a:r>
              <a:rPr lang="ja-JP" altLang="en-US" dirty="0"/>
              <a:t>かいらい</a:t>
            </a:r>
            <a:r>
              <a:rPr lang="en-US" altLang="ja-JP" dirty="0"/>
              <a:t>) </a:t>
            </a:r>
            <a:r>
              <a:rPr lang="ja-JP" altLang="en-US" dirty="0" err="1"/>
              <a:t>。</a:t>
            </a:r>
            <a:r>
              <a:rPr lang="ja-JP" altLang="en-US" dirty="0"/>
              <a:t>「軍部のロボット</a:t>
            </a:r>
            <a:r>
              <a:rPr lang="ja-JP" altLang="en-US" dirty="0" smtClean="0"/>
              <a:t>である</a:t>
            </a:r>
            <a:r>
              <a:rPr lang="ja-JP" altLang="en-US" dirty="0"/>
              <a:t>大統領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  <a:p>
            <a:pPr marL="393192" lvl="1" indent="0">
              <a:buNone/>
            </a:pPr>
            <a:r>
              <a:rPr lang="en-US" altLang="ja-JP" dirty="0" smtClean="0"/>
              <a:t>[</a:t>
            </a:r>
            <a:r>
              <a:rPr lang="ja-JP" altLang="en-US" dirty="0"/>
              <a:t>補説</a:t>
            </a:r>
            <a:r>
              <a:rPr lang="en-US" altLang="ja-JP" dirty="0"/>
              <a:t>]</a:t>
            </a:r>
            <a:r>
              <a:rPr lang="ja-JP" altLang="en-US" dirty="0"/>
              <a:t>チェコの作家チャペックが作品中でチェコ語の</a:t>
            </a:r>
            <a:r>
              <a:rPr lang="ja-JP" altLang="en-US" dirty="0" err="1"/>
              <a:t>働くの</a:t>
            </a:r>
            <a:r>
              <a:rPr lang="ja-JP" altLang="en-US" dirty="0"/>
              <a:t>意の</a:t>
            </a:r>
            <a:r>
              <a:rPr lang="en-US" altLang="ja-JP" dirty="0" err="1"/>
              <a:t>robota</a:t>
            </a:r>
            <a:r>
              <a:rPr lang="ja-JP" altLang="en-US" dirty="0"/>
              <a:t>から作った造語。</a:t>
            </a:r>
          </a:p>
        </p:txBody>
      </p:sp>
    </p:spTree>
    <p:extLst>
      <p:ext uri="{BB962C8B-B14F-4D97-AF65-F5344CB8AC3E}">
        <p14:creationId xmlns:p14="http://schemas.microsoft.com/office/powerpoint/2010/main" val="19007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842992" cy="8244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アニメ・</a:t>
            </a:r>
            <a:r>
              <a:rPr kumimoji="1" lang="en-US" altLang="ja-JP" sz="4400" dirty="0" smtClean="0"/>
              <a:t>SF</a:t>
            </a:r>
            <a:r>
              <a:rPr kumimoji="1" lang="ja-JP" altLang="en-US" sz="4400" dirty="0" smtClean="0"/>
              <a:t>の中のロボット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2632" y="1988840"/>
            <a:ext cx="8229600" cy="4389120"/>
          </a:xfrm>
        </p:spPr>
        <p:txBody>
          <a:bodyPr/>
          <a:lstStyle/>
          <a:p>
            <a:r>
              <a:rPr lang="ja-JP" altLang="en-US" dirty="0" smtClean="0"/>
              <a:t>鉄腕アトム</a:t>
            </a:r>
            <a:endParaRPr lang="en-US" altLang="ja-JP" dirty="0" smtClean="0"/>
          </a:p>
          <a:p>
            <a:r>
              <a:rPr lang="ja-JP" altLang="en-US" dirty="0" smtClean="0"/>
              <a:t>マジンガー</a:t>
            </a:r>
            <a:r>
              <a:rPr lang="en-US" altLang="ja-JP" dirty="0" smtClean="0"/>
              <a:t>Z</a:t>
            </a:r>
          </a:p>
          <a:p>
            <a:r>
              <a:rPr lang="ja-JP" altLang="en-US" dirty="0" smtClean="0"/>
              <a:t>機動</a:t>
            </a:r>
            <a:r>
              <a:rPr lang="ja-JP" altLang="en-US" dirty="0"/>
              <a:t>戦士</a:t>
            </a:r>
            <a:r>
              <a:rPr lang="ja-JP" altLang="en-US" dirty="0" smtClean="0"/>
              <a:t>ガンダム</a:t>
            </a:r>
            <a:endParaRPr lang="en-US" altLang="ja-JP" dirty="0" smtClean="0"/>
          </a:p>
          <a:p>
            <a:r>
              <a:rPr lang="ja-JP" altLang="en-US" dirty="0" smtClean="0"/>
              <a:t>アルドノア</a:t>
            </a:r>
            <a:r>
              <a:rPr lang="ja-JP" altLang="en-US" dirty="0"/>
              <a:t>・</a:t>
            </a:r>
            <a:r>
              <a:rPr lang="ja-JP" altLang="en-US" dirty="0" smtClean="0"/>
              <a:t>ゼロ</a:t>
            </a:r>
            <a:endParaRPr lang="en-US" altLang="ja-JP" dirty="0" smtClean="0"/>
          </a:p>
          <a:p>
            <a:r>
              <a:rPr lang="ja-JP" altLang="en-US" dirty="0" smtClean="0"/>
              <a:t>機動</a:t>
            </a:r>
            <a:r>
              <a:rPr lang="ja-JP" altLang="en-US" dirty="0"/>
              <a:t>警察</a:t>
            </a:r>
            <a:r>
              <a:rPr lang="ja-JP" altLang="en-US" dirty="0" smtClean="0"/>
              <a:t>パトレイバー</a:t>
            </a:r>
            <a:endParaRPr lang="en-US" altLang="ja-JP" dirty="0" smtClean="0"/>
          </a:p>
          <a:p>
            <a:r>
              <a:rPr lang="ja-JP" altLang="en-US" dirty="0" smtClean="0"/>
              <a:t>攻</a:t>
            </a:r>
            <a:r>
              <a:rPr lang="ja-JP" altLang="en-US" dirty="0"/>
              <a:t>殻機動隊</a:t>
            </a:r>
            <a:r>
              <a:rPr lang="en-US" altLang="ja-JP" dirty="0"/>
              <a:t>S.A.C</a:t>
            </a:r>
            <a:r>
              <a:rPr lang="en-US" altLang="ja-JP" dirty="0" smtClean="0"/>
              <a:t>.</a:t>
            </a:r>
          </a:p>
          <a:p>
            <a:r>
              <a:rPr lang="ja-JP" altLang="en-US" dirty="0" smtClean="0"/>
              <a:t>新世紀エヴァンゲリオン</a:t>
            </a:r>
            <a:endParaRPr lang="en-US" altLang="ja-JP" dirty="0" smtClean="0"/>
          </a:p>
          <a:p>
            <a:r>
              <a:rPr lang="ja-JP" altLang="en-US" dirty="0" smtClean="0"/>
              <a:t>パシフィック・リム</a:t>
            </a:r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など多数</a:t>
            </a:r>
            <a:endParaRPr kumimoji="1" lang="en-US" altLang="ja-JP" dirty="0" smtClean="0"/>
          </a:p>
          <a:p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44" y="3284984"/>
            <a:ext cx="3924839" cy="26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3866" y="682400"/>
            <a:ext cx="3604078" cy="7943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852936"/>
            <a:ext cx="66967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1.0 </a:t>
            </a:r>
            <a:r>
              <a:rPr kumimoji="1" lang="ja-JP" altLang="en-US" dirty="0" smtClean="0"/>
              <a:t>本講義の概要</a:t>
            </a:r>
            <a:endParaRPr kumimoji="1" lang="en-US" altLang="ja-JP" dirty="0" smtClean="0"/>
          </a:p>
          <a:p>
            <a:r>
              <a:rPr lang="en-US" altLang="ja-JP" dirty="0" smtClean="0"/>
              <a:t>1.1  </a:t>
            </a:r>
            <a:r>
              <a:rPr lang="ja-JP" altLang="en-US" dirty="0" smtClean="0"/>
              <a:t>ロボットとは何か？</a:t>
            </a:r>
            <a:endParaRPr lang="en-US" altLang="ja-JP" dirty="0" smtClean="0"/>
          </a:p>
          <a:p>
            <a:r>
              <a:rPr kumimoji="1" lang="en-US" altLang="ja-JP" dirty="0" smtClean="0"/>
              <a:t>1.2 </a:t>
            </a:r>
            <a:r>
              <a:rPr kumimoji="1" lang="ja-JP" altLang="en-US" dirty="0" smtClean="0"/>
              <a:t>ロボットの要素技術とマニピュレータ制御</a:t>
            </a:r>
            <a:endParaRPr kumimoji="1" lang="en-US" altLang="ja-JP" dirty="0" smtClean="0"/>
          </a:p>
          <a:p>
            <a:r>
              <a:rPr lang="en-US" altLang="ja-JP" dirty="0" smtClean="0"/>
              <a:t>1.3 </a:t>
            </a:r>
            <a:r>
              <a:rPr lang="ja-JP" altLang="en-US" dirty="0" smtClean="0"/>
              <a:t>ロボット工学の基礎知識</a:t>
            </a:r>
            <a:endParaRPr lang="en-US" altLang="ja-JP" dirty="0" smtClean="0"/>
          </a:p>
          <a:p>
            <a:r>
              <a:rPr kumimoji="1" lang="en-US" altLang="ja-JP" dirty="0" smtClean="0"/>
              <a:t>1.4 </a:t>
            </a:r>
            <a:r>
              <a:rPr kumimoji="1" lang="ja-JP" altLang="en-US" dirty="0" smtClean="0"/>
              <a:t>ホイールダック２号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ホームと学ぼう！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16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655" y="433648"/>
            <a:ext cx="5957617" cy="7376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学問としてのロボット工学</a:t>
            </a:r>
            <a:endParaRPr kumimoji="1" lang="ja-JP" altLang="en-US" sz="4400" dirty="0"/>
          </a:p>
        </p:txBody>
      </p:sp>
      <p:sp>
        <p:nvSpPr>
          <p:cNvPr id="4" name="AutoShape 2" descr="data:image/jpeg;base64,/9j/4AAQSkZJRgABAQAAAQABAAD/2wCEAAkGBhAPDw8QEBQQEBAPDw8QEBcWEBYXFRcWFBAVFBUUFRQXGyYeFxojGRUUIC8gIycpLCwwFR4xNzAqNSYrLCkBCQoKDgwOGg8PGiwlHSQpLCwpKSktLCkpLCwsLCksLC0sLCwqLCwsLCwsLSwpLCkpKSksLCkpLCksLCwpLCwsKf/AABEIAMIBAwMBIgACEQEDEQH/xAAcAAACAgMBAQAAAAAAAAAAAAAAAgEDBAUGBwj/xABKEAACAgECAwQGBgUHCgcAAAABAgADEQQSBSExBkFRYQcTInGBkRQyQlJioSNygpKxFRZTosHR4TNDY3OTlLLC0vBkdIOEo8PT/8QAGQEBAAMBAQAAAAAAAAAAAAAAAAECBAMF/8QALREAAgIBAwMDAgUFAAAAAAAAAAECAxESITEEE1EiQWEFoRRxseHxMjNCUtH/2gAMAwEAAhEDEQA/APSoQhKnQIQhACEIwEAAIwEkCMBJIICxwskCMBAFAjBZOI2IIFxJxGxJxAFxDbH2w2wBMQ2x9sNsArxDEsxIxAKsSCssxIIgFW2KRLiIpEElJEUiWkRSIBURMDjfGK9Hp7NRbnZWFyB1OWCgDzyZsSJ5p6Z+L7atPpFPOxzfZ+qmVTPvYk/sQD0Wm5XVXQhkdQykdCCMgj4GPPNvRF2o3o2gsPtVg2afPenV6/2TzHkT4T0mQAhCEEhCEIAQhCAEISQIBIEcCQBHAkkABHAgBHAgEARwIARgIIIAjARgIwEAXEnEYLG2wQJthtlgWG2AV7YbZbtkbYBViQRLdsjbAKisUiW7ZBWCSkiYvEOI06dDZfZXVWOrOwA93PqfITQ9vO3lXC6woAt1VgzVXnkB09ZZjmFz3dT8CZ4x/OFNVqG1PFG1Gq2j9HUjBFJJ+ru/zVY/CCT+ZA9R1vpe0Yf1emr1Osfu9XXgH3bvaP7sVe2XF7OdXCL9p6b3YfxRZwFnpO1aKa9Emn4fTjG2ipdxH4rHBJPnymg13aDV6g/ptRqLc/eucj5ZxJB6jqvSfqtNYlWr4dZVY+Nqi32myceyCnM57szzjtnxS7U6662+uyhjtCV2KVZEAwgIIHmfeTKdB2U11+Gp097A9+wgH9psZm0t9HHGG9ptPaxwOttbHA6Dm+fhK6o+ScM57h3ELNPdXfUdtlTh1PmO4+RGQffPongXGE1mmq1Ff1bVzjvVhyZD5ggifP8AxHs3rNMM36e+pR9pqyF/e6fnOt9E/ab1GoOksOKtSc15+zaByH7QGPeFk88Dg9ihCEgkIQhACEIQAEcCQBHWSCQI4EgCWAQQSBGAkARwIIJAjASQIwEAAIwEkCMBBBG2NiSBGAkgTEnbH2wxAExDbH2wxAK9sjbHdORxyODg+HnPn70lPxnTXmvWam6yizPqWQ+rqdR3bEwAw71OfHmOcA9l4v2t0Okz9I1FFZH2d4Z/3Fy35TiuLenLRpkaaq7UHuLYqT88sfkJ4iIZjAMzjHFrdXfbqLjustYs3gPBR4ADAA8phgQnZ9gOw/01/X3gjTVtjHQ2sPsj8I7z8PGVlJRWWXjFyeEYXZPsJfr8P/kdPnnYR9bHdWv2j59B+U9V4P2T0Og2iuo2XEZHsiy9u7cM8q1z3+yPOdFoNGMAABUUBVAAAGByAHcBMqnTpUrHpn27GY8zgc2Zj4D4AeAmGVjm9+DWoKHBiJqL15/RvZ8BqENmP1SAufLfMzSatLV3JnkSrAghlYdVZTzUjly8x3TRajXcQ1XrBoK6lQjNdl+4FgV5Fa15qpOSGc5PULjnOV7K+kKy7V2jUrVVbUNlxrJ2WItmwvzJ9qskEEE5Qv4CW7TxnBTuLOMnpOr0qW1vVYA9dilHU9CpGCDPnLth2Zfhureg5KfXof71ZPsnP3h0PmJ9JCct6Q+yX8o6QhAPpFObKDyGT9qsk9zAfMCKp6XvwLI5RzPo37dnU40mpbN6r+icnnYoHNW8XA7+8eYOfQJ5r2f9C94HrbtQKNSo36cVjcEsHNDY56jPUKPjO84Lr2vpVrF9Xcpaq9PuW1nbYvuzzHiCDNaknwZ8NcmdCEJICAhJEAYR1EVZYokkDLHAkARwIIJAlgEVRLAIBIEcCQojgQQSBGAgBHAkggCMFkgRgIIFxJxGhAFxDEaEAQia7jnAqNbQ+n1CB63HPxBHRlP2WHcZtMRSIB8vduOxN3CtRsfL0vk0W4wHA7j4OO8fEcpzeJ9WdrOGaXUaS2rWY9QRzP2lbojV4Gd+SMAZJzjBzieLcP8AQprrtx9ZRSuTs9YW3lc+yWVQQpIwcZ5SHJIsk2eepjIznGRnHXGeeM989m7IdttJeadHp6b6yqBUXYrKqr9pmU8h4kjqfOcF2o9Guv4cA9iLbUWCiyollyThQwIDKSSAMjHnPUewfZZdBSikD19m1r2/FjkgP3V6efMzh1Djp3O9Gc7HZVptGPCa/jOoRUta0Zp09FmqvHcy15KVnyZlPLv2Y75shKKNKltmrqsVXSyigFWGVZSbQQR3jOfnOFKzI6WvETx3tJ6Ybr9Imm0ytS9iD6XaSA7Ow/SLXj6q5yN3XAAGJqvRTp93El5Aoun1HrMjI2sm0r8d2I/GvR9xi3WWKdJgs+FNSImmCj6uxhhVXHjz8ec9I7D9iF0CuhIe4ALe69PWEhjWufsooQZ7yzzXa8RZmrWZI6Ph9pq0w9aedCujMe8VEqH+KgH4zK0jMa6y4w5RC48GKjI+cW7RK+zdkqhBC59kkdCw78dR5yOJa9dPU9jBm24wqqWZmJwqhQCSSTMBs4MmajU1er1rEcl1dIsP+toK1ufijVf7OaqztfW9yUNculLlVUABrXcnGzcQa6T5Nlv1ek2LWMwo3ndZRrdRpy2ANynSvYpIHLJUVk45ZE0UppnG15RmQhCaTiEYRY6yQMssURFliwQOI6iJnAyeQHMwovR/qMr/AKrBv4QQXqI6iKJhPx2gEqrG1x1WpGtI9+wEL8SIBsxHE044xcfqaazH47ak/IMx/KMvG7V/ymmsx3mu2uzH7JKsfgDK64+SdL8G5AjgTT09qNM6hl9cwIB5aW8n5erj/wA5qv6PV/7pd/0y2pFcM2+JM1H86aB9Yahf1tJqAPn6uNX2q0R/z9SHwdvVn5PgxlDDNrCVUauuwZrZHHirBh+UszJIJhDMMwAhIzJgHLdoLC+rrrP1aafXAfjd2rDe9VV8fryq7ijVLuKqyqMsS6pge88iflMztTo2Vq9UoJFStXeAMn1TENvAHM7GGceDNNeCGCkYYHDKRgjxDA/mDPPvyp5N9GHDBsdLrK9VQce3TcrKQR71II7mBHwxMXSplx5czDS2BN/L6x3HzbAGfkB8pdw/q3w/jOTlnB0UdOTNxKLqW3CytzXYoKg7QylSQdrKeoyO4g9ecyIA4ORLptPKObWUUtxDUsuzZUj9PWByygeK1kZ3eROB4npDT6Za1CrnA8Tkkk5JJ7ySSSfOXHnzhLTm5ckRgo8BOc7d9pl4fo2tPOyxhVUO/c3Vv2VDH4Ad83iaxGd0UgugUsAQcbiQM+B9kzzj0xsPotdxq9YDdZp6rGJ21YUGxgvQuzAqCegrOOZk1w1SInLCON7Xds34ndp9Pp0NOkpsRdPXy3M7MF9bYR1ck/DJ5kkme1arThLKEByS1+ps6AZFSadeXcCCcDynkXoq7I2ajWU6p1xRQTapI5Oy8kxnqobnnp7B8DPW9Pb617L/ALNm1Kf9VXnY37RZ39zibOZGb2MiEISQAjrFEcSQOssWVrLFggw+NJmoMV3pXbVZauN25FbLez9rHJsd+zEdNJprlVxXp7FIBVhWnTuKuoB/OZonP6vsqwtst01hqNrmx13Og3HqQVyvM88MjdTgjpOVkZPeLLwcVybNuDUE81LD7rW2Ov7juV/KZ1OEAChQB0G3kPcOgnP1U63S5tvtruoBAdduXQE49YLAq7gM8129MkHlz38zS1Re53jpfBcNW3l8pJ1eeqrKZGZXuS8k6I+DI+mn7okjXeKiY2ZMnuy8kduPgyhqkPVfyEkrU4/x/sMxIS3dfuivbXsV29ndE5y1dJPj6tAfmBmJ/NTh/wDRVfwl8JKt+B2/kqXsroh9VNv6t1i/8LCW/wA26vs2apfdrL/7XMjEJPe+Cva+Q/kS1f8AJ6rVDyb1Vg/r1k/nFNWvT6tunuH46WU/vI+P6scMR0J+cddQ475bvL5I7TMRu0GpRitmkfkBhq7qyh92/Yw/d+M0N9ihi1VWo0oYksvq0upySSWFdVm9CSee3l34JnW/SyeTAETB1emVsleR7v8AGVnZleS8IYfg51tZaVR1bSuhtWqxlewmssDt31MilctheZHNhNxoHw2PETV8T4TXeMWDmCoJ5hioYFqywIO1sYI6c4tGpallrtJIJAqtP2vBbD3WefRu7nkTPJxe8UaEmtmzp5TqdQK0ZyGYKM4VSzHyCjmfhJouDDz75bBXBg6Di1d2MHY5+wxAsHvTrLeIq7U2ivO81sFwcHOOgPcZNyV27q22OVwSpwSM9DjqPfF0tLoSpJZORQk5YeKsftY7j158+mZJBgC7TvWq1BVvUp6oBNtlZ3DO4Yyq4znPI9OeZnVXNXSNO9IvUKFrIC7Wx09ar/VPiRuB69eUyjHqJJUdwOfd3mdYWNNJHKcE9zSaqsktpwQWcKdYy8gqEezQgH1cryx3Lk9WBmVj4TG4Vg1l1+rbdqLUPeVsudkY+OVKn3YmUZsSwZxYQhBJIjiViOskFiywStZYsEFgmHxDVOGrpqwtlu9i5GQiJt3NjozZdAAeXtZOQMHMEw+JcNa01vW4rsrDqMpuVlfbuVlDA9UQ5B7u+VlnG3IWM7mO3DqicWWX28wSHvcoSDkbkXCnnjljHLpNj65fEfOaxeDak9bqB7tMx/M3RLNBqq+qJePGtgjfGu1sfJz7pjlXY+TVGda4NlZrFHTmZi/THz/hMdNBrLDha0oGebW2Bj8K6icn3uJn6fslScNeX1NgBAZjsC5xn1aV4C9Bz5t5xGmcudiXdCPG4i8Q8R8pYNevgZL9kk/zd2pr8B6wWAf7ZWP5ys9l7x9XUqR+PTAn+o6D8pLomiFdB8ln05fP5SPp6+fylDdntYOlmlb31Wr/AAsMT+Qdd97R/K7++V7Nngt3azNGsTxjfSU8RMD+Qdd46T/5Y38i6z/wx/bsH/IY7VngdyvyZv0lfEfOH0lfEfOYJ4RrfuaY/wDuHH/0xDwzXf0VH+9H/wDGR2rPA7lfk2P0lPvCH0lPETmNXxW2u8ab1dNl+3c6JqsmteXt2E1gIOYwOpzyEyqr7iRurRR3kXZ/LYJSSlHkvHTLdG9TUKxwDzlkwdHUdwbu5zPkJ5DWDC11P2h8f75g2VBlKsAysCGBGQR4Ed83LJkYmsuqKnn07pWSLxfsa6pLtOc0n11f9G7+2B4JYeo/C/7w6Ta6HjlNp2ZNdvfXYNlnwU/WHmuRKGmLr9ELk2HABPPKKxx+ENkA+eDiSpeSHHwdBjHOTmc/wjhta4o3Xqypmtl1Nw3qMA5G/G8ZGeXPIPLmBs/5KHfbqiP/ADNg/NSDNMadSymZpW4eMGVqL0qXfay1J4uwUe4Z6nyEwL7G1ANah69OeVhYFbLh90KeddZ784Y9MAczdTw2mtt6ou/75yz/AL7Et+cuaaIVqJxlNyKyIhjtEM6FRYQhIJARxEjCSC0SxZUssBggsEdZWI4ggtEsWVKZYpggtEcSoGWCSCwGOJWDHBggaE0fH+1NWkyvJrMAkFtqqD0Ltgnng4UAscdMZI4jVekN2JJsvx3+rFVKf11sf4lh7hOM7oQ2bNdHRX3rNccrz7HqcJwXCeO6q+v1mmOqY+GpSv1B8xcAjEfq7vdK+3Hai7R6Ky6y4LacV1V0DaDY3Tda+XYDm3shOksrIs4TqlBtP2Mnt/6UKOF/okAv1ZGQmcKgPRrWHTyUcz5DnPG+Jekriuqcs2ptqXPJaj6pR5ezzPxJMbst2B1/GXe4HCFz6y+1idzd+37Tt493iZ3vDtDwfs9UtmoI1WvBfaNoLghyAUrJxUOQ9pufn3TocLNo84MT0YcItpTU23o6W3PXjeCGKbC+455nJYnJ6z0TS6TozfATlexPaw8Vu1ljotRV6iqAk+xsKrknqcqcnAnbCedavW8m+hpVRUQAkwhKHQIj1gjBEeEAxvoS+fzjLpVAJwPZViSe7Azky7GeQ75i8Vs3Z0lfMuB9JYfYrb7GfvuMgDuBLeGbwgnu+CJza2XJBcNTp7cYY20FfH9IpDD91jMsmY+qGbdNWMYrFmpceHsmqsf1nP7EvM2wWIoySeZCmVtHMraXIEaIY5iGCSIQhIARhFkiAWLHWViOpkkFojiVqYl+srrGXYL8efwHUyHJRWWSouTwjLWOpmgt7QMx20pn8Tf9Iijh2ou+u748M4HyEwWdfXHaO5qj0csZsaj+fJ0YsHiPnLVM5teyw7wCZzer40lDvsuatEZl/Rnc9hU4bYG9hEByNzA5wcDHM1r66UnvDC/P9i66OM3prll+Mfueh6viFVIBtdUzyUE82Pgqjmx8gDOd4723NFbsoSnarMDcT6xsDI26dDu5/jKdek834n26bc3qsoW5MwYtaw8HvbnjyXA8pyeu4nZYGycA9fP3k9Z0l1TbxFGyH0pRWbpb+Fv9+DcantB6xi9rs9jMXc45bm5nHl0A8gB3TruwvCarQdXaBYisVoUrkFl+tYwPI4PIA+BPhPMZ616P9Sr8PpC4zU1tb+/1jN+YZT8Zkjy5e5v6rqJdlVR2jxt48HU36pm6nH/fjPMfTJadmiXntL3sfeFQD8iZ6SB3zjfSnwg36H1ijLaWwWdPsMNr/L2T+yZ3ql602eNYvQ0jzu3t/wAQOmp0iXHT0U1rWq0j1ZIHezD2iT388c+k0qWFskklickk5J95PWY5jI+J6Z490NccI7n0a8X+i6hrD9Q7Ut8djZ9rH4SAfgfGe5VuGAIIIIBBByCDzBB90+buzuoZb1VQz+s9nCqWbryIA5nn/Ge3dlNBr9PURbXmgc1UsBavjtB6r37SQfDwmO2MnIjornH0S4OmhKNPrEsGUIbHXxHkQeY+MuzOB6xMgDJwOpkWOEQu5WutebMxAUfEzVajij3ezRvpqP1rCNtrj/Rg86l/Efa58gOTSyj7y4K53wuTL1XEiHNGnw1/S2zGUpH/ADWY6J7icDAN2g0K1gIucZLuWOWYnmzux6se8/2CU8O0S1IFUBR3AfP4nvJPMx9Ud2KB9td1vlVkjb73II9wYy8fW0lwVktCz7hpDvL3f0xBTyrUYrHxGW/9Qy4xjEM2mUUyto5MrJgkUxDGMWCQhCEgBCEhmAGTyA65gDgyrUcRrr+sct90cz/h8ZjW8WQcly58unzmDsZzkKqc+4ZPxJnn9T1qgsVtNm6jpHJ5sTSL7OJX2ckHqx82+Z6SdNwcsctkk9T1P5zM0dbDHJflNvQW8FE8eVk7XmbyaZ2qpYrSQaLh9aAbR8TM5UlSP5590tDzbQoLk8ycpSeWYvHrWq0mqsT69emvdfetTEfmJ82avVFjtBOxeQ88d58Z9PvhgVYAgggjuIIwQZ879tOyVnDdSyEE6dyTp37iv3Cfvr0x34Bmy9RaTib/AKbdocoP3x9jQSCJOYGZD2REPd3jl/jN72X7TvoLScF6bMetTODy6Op+8PzHLzGhcjxwYLYfA++Xw+UcZaWtLPZdP230Dru+kVp+F8qw/ZI/hmY2q7e6A/owz37/AGNqUsQ272duWABznE8k9b3YOf8AvxmVwrXNRfVeAGNLhwp6HHUZ7jjOD3HBkr5Mz6dYeHks7XdjLtE7WCthpmY7CWDFPBLCuQPAHv8AfOan0VwfidGvrzSyOGGHRsbh4q6Hn+WJz3GfRxwq12Cs1V/Uppv0hHm1IDBfjtE313N7SR5FlSXDPNeyPbXU8LsZ9PsKuMWI65DeBB6qfcfeDPTk9Nug9SHenVWajP1HKFQfEOMKB7lz5TndH6GHvusRLzXXUE3tZUpfc4LBQtdhAIXBOW6Ms6Lh/oH0qEG/UX3Y+yirUD7z7R/MTRyZWhqu0+o4oFcnS6JMDZi1HvI8FFZNvwws3Wl1V6bqq7NRY6bd1morRUG5cgLUVNjHGDhivUc+c2On4fpOFVrVo6aq7beSj7TbfrPY5yxVc8/eAOsporKhix3u7s7tjGSx7h3DGAB4ATLdJQ45O3T05eW2IaGdle52vsXmpYAKp/0dY9lPfzbzM2Gjoz7R6d3vlNNW5gPnNmidAJl3k8s2vEVhEWWKiu7/AFK1LNjry7h4k9APOVaOplXc+PWWHfZ5Ej6o8lGFH6vnH1YDOtQ+pSVss8361r54+uf2I5M9CuGlGGctTAmITJJiEzoVFYxCZJMQmAQTIhCQSEIQgC2A4O0gHuJGQPh3zXWcJdzl7N3vU4+AzgTZwnG2iFv9X6s61XTq/p/Q076G1D7Kqw8QcfMGWBdQPsH4Mv8AfNpAGY39NqfDZq/Hz90maptXcoJZHAHftOPnGq4mx6nH8ZsbaFcYYZHvP9krHCafuD5n++cJ/TZZ9D2+f4Osesra9cd/j+RKuLAdPjNjRxRFGWbnOd4h6hCVVGDeJZgPkesp06V95LTz5p1SxlP8jT2IWx1Ya/U6a7tJWOS+0fLnMLUaazWqa7VQUt1DqGyP1P7ZTptVUuNoAmwo40o6/kRIU23uzhKrt/247+WYWn9F3CgBnThj35ss/gGwJzPpS7CUU6Ou/R0V1iiwm/YvPYy43E9SFOPnnuneDj9fg35f3yrUdo0wRt3AjBBIxjHfPVj1dKjhmWNd+tSwz5yVM9Bn3CZFfD7G7se84nper4Jpg7NSnqFPPYu1lB/CLFO0eQ5TP4T2Wewht1tdfiCqE/q7FWZ4TVktMNz3XbCuGqa+6X/cnmun7KXW/UV2bu21sw+J8Iup7OW0FRqQai3Qcjn4gnHuODPdU7O6XADV+sx/SO9nz3sZmabR1Vcq6668/crVf+ECeiuk23Z50vqi1JxrWPlvc8U0PCPWBcGlEHRrLUUY+JyfgJ6F2a4X6io16RdzWEGy962SkeaqcNbjuA5HvYTrgi9cDPuEktLw6aMXlvJw6r6nZ1C04SXwVaDRLRWEUluZZmbmzsxyzsfEn5dByAl5MXMjdNR5ZyOosI1bPYH3M91LEo21V9YvqBuxt2kKMc+Zs85ngzZ8W07WUuq835Mg/EjB1HlkqB8ZqtDctwRkOVfmP7QfMcwfMTB1EMPJuonlYNhoqsDPj/CX36g1gBQDbZkVA9BjG6xvwrke/kO+WVLzUeYmLp+b3vzJN7oCeuys7Qo8FDB+XmZeiCe5zum+C2moIuMk9SSerEnJY+ZPOSTAmKTNhnIJiEySYhMAgmIZJMiCQhCEgBCEIAQhCAEIQgEgxgYkkGSCzqMHmPOUvw6luqJ8Bg/MSwGMDKyjGXKJjKUeHgxG4HSem9fc5/tlbdnl7rHHvAP902IaMGnCXSUvmKO66q5f5M1B7PP3Wj4r/jAdnGPWwY8k/vM3IaMDOf4Gj/X7sv8Ajr/P2Rh6TglNfPG9vFufyHSbEGV7pOZqhXGCxFYMs7JTeZPJZuk7pVmTmXKFm6RuiZhmAPmQTE3SN0AfM5vR6V9LqFQ7TXYp2EE5Y14HtLjk3qyuSCc+rzynQkzWcb4e1y1shxZS/rKznHMqVIzgjo3eCOWDyM52Q1I6Vy0sy9bqrEFQqxvstKgk8h+hsO4+IBwcd+MeYaioVoqDOFAHPqfMnxJ5/GYmnNzurWgKtanaNgUl25MxxY/QDA595mYTJhHTFIrJ5eQJikyCYpMuQBMUmBMWCQhCEgBCEIAQhCAEIQgBCEIAQhCASIwhCSBhHEIQQTGEiEAaTCEAJMIQAgYQgEQMiEAgyDCEAUxTCEAUxTCEEimEISAEIQgBCEIAQh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data:image/jpeg;base64,/9j/4AAQSkZJRgABAQAAAQABAAD/2wCEAAkGBhAPDw8QEBQQEBAPDw8QEBcWEBYXFRcWFBAVFBUUFRQXGyYeFxojGRUUIC8gIycpLCwwFR4xNzAqNSYrLCkBCQoKDgwOGg8PGiwlHSQpLCwpKSktLCkpLCwsLCksLC0sLCwqLCwsLCwsLSwpLCkpKSksLCkpLCksLCwpLCwsKf/AABEIAMIBAwMBIgACEQEDEQH/xAAcAAACAgMBAQAAAAAAAAAAAAAAAgEDBAUGBwj/xABKEAACAgECAwQGBgUHCgcAAAABAgADEQQSBSExBkFRYQcTInGBkRQyQlJioSNygpKxFRZTosHR4TNDY3OTlLLC0vBkdIOEo8PT/8QAGQEBAAMBAQAAAAAAAAAAAAAAAAECBAMF/8QALREAAgIBAwMDAgUFAAAAAAAAAAECAxESITEEE1EiQWEFoRRxseHxMjNCUtH/2gAMAwEAAhEDEQA/APSoQhKnQIQhACEIwEAAIwEkCMBJIICxwskCMBAFAjBZOI2IIFxJxGxJxAFxDbH2w2wBMQ2x9sNsArxDEsxIxAKsSCssxIIgFW2KRLiIpEElJEUiWkRSIBURMDjfGK9Hp7NRbnZWFyB1OWCgDzyZsSJ5p6Z+L7atPpFPOxzfZ+qmVTPvYk/sQD0Wm5XVXQhkdQykdCCMgj4GPPNvRF2o3o2gsPtVg2afPenV6/2TzHkT4T0mQAhCEEhCEIAQhCAEISQIBIEcCQBHAkkABHAgBHAgEARwIARgIIIAjARgIwEAXEnEYLG2wQJthtlgWG2AV7YbZbtkbYBViQRLdsjbAKisUiW7ZBWCSkiYvEOI06dDZfZXVWOrOwA93PqfITQ9vO3lXC6woAt1VgzVXnkB09ZZjmFz3dT8CZ4x/OFNVqG1PFG1Gq2j9HUjBFJJ+ru/zVY/CCT+ZA9R1vpe0Yf1emr1Osfu9XXgH3bvaP7sVe2XF7OdXCL9p6b3YfxRZwFnpO1aKa9Emn4fTjG2ipdxH4rHBJPnymg13aDV6g/ptRqLc/eucj5ZxJB6jqvSfqtNYlWr4dZVY+Nqi32myceyCnM57szzjtnxS7U6662+uyhjtCV2KVZEAwgIIHmfeTKdB2U11+Gp097A9+wgH9psZm0t9HHGG9ptPaxwOttbHA6Dm+fhK6o+ScM57h3ELNPdXfUdtlTh1PmO4+RGQffPongXGE1mmq1Ff1bVzjvVhyZD5ggifP8AxHs3rNMM36e+pR9pqyF/e6fnOt9E/ab1GoOksOKtSc15+zaByH7QGPeFk88Dg9ihCEgkIQhACEIQAEcCQBHWSCQI4EgCWAQQSBGAkARwIIJAjASQIwEAAIwEkCMBBBG2NiSBGAkgTEnbH2wxAExDbH2wxAK9sjbHdORxyODg+HnPn70lPxnTXmvWam6yizPqWQ+rqdR3bEwAw71OfHmOcA9l4v2t0Okz9I1FFZH2d4Z/3Fy35TiuLenLRpkaaq7UHuLYqT88sfkJ4iIZjAMzjHFrdXfbqLjustYs3gPBR4ADAA8phgQnZ9gOw/01/X3gjTVtjHQ2sPsj8I7z8PGVlJRWWXjFyeEYXZPsJfr8P/kdPnnYR9bHdWv2j59B+U9V4P2T0Og2iuo2XEZHsiy9u7cM8q1z3+yPOdFoNGMAABUUBVAAAGByAHcBMqnTpUrHpn27GY8zgc2Zj4D4AeAmGVjm9+DWoKHBiJqL15/RvZ8BqENmP1SAufLfMzSatLV3JnkSrAghlYdVZTzUjly8x3TRajXcQ1XrBoK6lQjNdl+4FgV5Fa15qpOSGc5PULjnOV7K+kKy7V2jUrVVbUNlxrJ2WItmwvzJ9qskEEE5Qv4CW7TxnBTuLOMnpOr0qW1vVYA9dilHU9CpGCDPnLth2Zfhureg5KfXof71ZPsnP3h0PmJ9JCct6Q+yX8o6QhAPpFObKDyGT9qsk9zAfMCKp6XvwLI5RzPo37dnU40mpbN6r+icnnYoHNW8XA7+8eYOfQJ5r2f9C94HrbtQKNSo36cVjcEsHNDY56jPUKPjO84Lr2vpVrF9Xcpaq9PuW1nbYvuzzHiCDNaknwZ8NcmdCEJICAhJEAYR1EVZYokkDLHAkARwIIJAlgEVRLAIBIEcCQojgQQSBGAgBHAkggCMFkgRgIIFxJxGhAFxDEaEAQia7jnAqNbQ+n1CB63HPxBHRlP2WHcZtMRSIB8vduOxN3CtRsfL0vk0W4wHA7j4OO8fEcpzeJ9WdrOGaXUaS2rWY9QRzP2lbojV4Gd+SMAZJzjBzieLcP8AQprrtx9ZRSuTs9YW3lc+yWVQQpIwcZ5SHJIsk2eepjIznGRnHXGeeM989m7IdttJeadHp6b6yqBUXYrKqr9pmU8h4kjqfOcF2o9Guv4cA9iLbUWCiyollyThQwIDKSSAMjHnPUewfZZdBSikD19m1r2/FjkgP3V6efMzh1Djp3O9Gc7HZVptGPCa/jOoRUta0Zp09FmqvHcy15KVnyZlPLv2Y75shKKNKltmrqsVXSyigFWGVZSbQQR3jOfnOFKzI6WvETx3tJ6Ybr9Imm0ytS9iD6XaSA7Ow/SLXj6q5yN3XAAGJqvRTp93El5Aoun1HrMjI2sm0r8d2I/GvR9xi3WWKdJgs+FNSImmCj6uxhhVXHjz8ec9I7D9iF0CuhIe4ALe69PWEhjWufsooQZ7yzzXa8RZmrWZI6Ph9pq0w9aedCujMe8VEqH+KgH4zK0jMa6y4w5RC48GKjI+cW7RK+zdkqhBC59kkdCw78dR5yOJa9dPU9jBm24wqqWZmJwqhQCSSTMBs4MmajU1er1rEcl1dIsP+toK1ufijVf7OaqztfW9yUNculLlVUABrXcnGzcQa6T5Nlv1ek2LWMwo3ndZRrdRpy2ANynSvYpIHLJUVk45ZE0UppnG15RmQhCaTiEYRY6yQMssURFliwQOI6iJnAyeQHMwovR/qMr/AKrBv4QQXqI6iKJhPx2gEqrG1x1WpGtI9+wEL8SIBsxHE044xcfqaazH47ak/IMx/KMvG7V/ymmsx3mu2uzH7JKsfgDK64+SdL8G5AjgTT09qNM6hl9cwIB5aW8n5erj/wA5qv6PV/7pd/0y2pFcM2+JM1H86aB9Yahf1tJqAPn6uNX2q0R/z9SHwdvVn5PgxlDDNrCVUauuwZrZHHirBh+UszJIJhDMMwAhIzJgHLdoLC+rrrP1aafXAfjd2rDe9VV8fryq7ijVLuKqyqMsS6pge88iflMztTo2Vq9UoJFStXeAMn1TENvAHM7GGceDNNeCGCkYYHDKRgjxDA/mDPPvyp5N9GHDBsdLrK9VQce3TcrKQR71II7mBHwxMXSplx5czDS2BN/L6x3HzbAGfkB8pdw/q3w/jOTlnB0UdOTNxKLqW3CytzXYoKg7QylSQdrKeoyO4g9ecyIA4ORLptPKObWUUtxDUsuzZUj9PWByygeK1kZ3eROB4npDT6Za1CrnA8Tkkk5JJ7ySSSfOXHnzhLTm5ckRgo8BOc7d9pl4fo2tPOyxhVUO/c3Vv2VDH4Ad83iaxGd0UgugUsAQcbiQM+B9kzzj0xsPotdxq9YDdZp6rGJ21YUGxgvQuzAqCegrOOZk1w1SInLCON7Xds34ndp9Pp0NOkpsRdPXy3M7MF9bYR1ck/DJ5kkme1arThLKEByS1+ps6AZFSadeXcCCcDynkXoq7I2ajWU6p1xRQTapI5Oy8kxnqobnnp7B8DPW9Pb617L/ALNm1Kf9VXnY37RZ39zibOZGb2MiEISQAjrFEcSQOssWVrLFggw+NJmoMV3pXbVZauN25FbLez9rHJsd+zEdNJprlVxXp7FIBVhWnTuKuoB/OZonP6vsqwtst01hqNrmx13Og3HqQVyvM88MjdTgjpOVkZPeLLwcVybNuDUE81LD7rW2Ov7juV/KZ1OEAChQB0G3kPcOgnP1U63S5tvtruoBAdduXQE49YLAq7gM8129MkHlz38zS1Re53jpfBcNW3l8pJ1eeqrKZGZXuS8k6I+DI+mn7okjXeKiY2ZMnuy8kduPgyhqkPVfyEkrU4/x/sMxIS3dfuivbXsV29ndE5y1dJPj6tAfmBmJ/NTh/wDRVfwl8JKt+B2/kqXsroh9VNv6t1i/8LCW/wA26vs2apfdrL/7XMjEJPe+Cva+Q/kS1f8AJ6rVDyb1Vg/r1k/nFNWvT6tunuH46WU/vI+P6scMR0J+cddQ475bvL5I7TMRu0GpRitmkfkBhq7qyh92/Yw/d+M0N9ihi1VWo0oYksvq0upySSWFdVm9CSee3l34JnW/SyeTAETB1emVsleR7v8AGVnZleS8IYfg51tZaVR1bSuhtWqxlewmssDt31MilctheZHNhNxoHw2PETV8T4TXeMWDmCoJ5hioYFqywIO1sYI6c4tGpallrtJIJAqtP2vBbD3WefRu7nkTPJxe8UaEmtmzp5TqdQK0ZyGYKM4VSzHyCjmfhJouDDz75bBXBg6Di1d2MHY5+wxAsHvTrLeIq7U2ivO81sFwcHOOgPcZNyV27q22OVwSpwSM9DjqPfF0tLoSpJZORQk5YeKsftY7j158+mZJBgC7TvWq1BVvUp6oBNtlZ3DO4Yyq4znPI9OeZnVXNXSNO9IvUKFrIC7Wx09ar/VPiRuB69eUyjHqJJUdwOfd3mdYWNNJHKcE9zSaqsktpwQWcKdYy8gqEezQgH1cryx3Lk9WBmVj4TG4Vg1l1+rbdqLUPeVsudkY+OVKn3YmUZsSwZxYQhBJIjiViOskFiywStZYsEFgmHxDVOGrpqwtlu9i5GQiJt3NjozZdAAeXtZOQMHMEw+JcNa01vW4rsrDqMpuVlfbuVlDA9UQ5B7u+VlnG3IWM7mO3DqicWWX28wSHvcoSDkbkXCnnjljHLpNj65fEfOaxeDak9bqB7tMx/M3RLNBqq+qJePGtgjfGu1sfJz7pjlXY+TVGda4NlZrFHTmZi/THz/hMdNBrLDha0oGebW2Bj8K6icn3uJn6fslScNeX1NgBAZjsC5xn1aV4C9Bz5t5xGmcudiXdCPG4i8Q8R8pYNevgZL9kk/zd2pr8B6wWAf7ZWP5ys9l7x9XUqR+PTAn+o6D8pLomiFdB8ln05fP5SPp6+fylDdntYOlmlb31Wr/AAsMT+Qdd97R/K7++V7Nngt3azNGsTxjfSU8RMD+Qdd46T/5Y38i6z/wx/bsH/IY7VngdyvyZv0lfEfOH0lfEfOYJ4RrfuaY/wDuHH/0xDwzXf0VH+9H/wDGR2rPA7lfk2P0lPvCH0lPETmNXxW2u8ab1dNl+3c6JqsmteXt2E1gIOYwOpzyEyqr7iRurRR3kXZ/LYJSSlHkvHTLdG9TUKxwDzlkwdHUdwbu5zPkJ5DWDC11P2h8f75g2VBlKsAysCGBGQR4Ed83LJkYmsuqKnn07pWSLxfsa6pLtOc0n11f9G7+2B4JYeo/C/7w6Ta6HjlNp2ZNdvfXYNlnwU/WHmuRKGmLr9ELk2HABPPKKxx+ENkA+eDiSpeSHHwdBjHOTmc/wjhta4o3Xqypmtl1Nw3qMA5G/G8ZGeXPIPLmBs/5KHfbqiP/ADNg/NSDNMadSymZpW4eMGVqL0qXfay1J4uwUe4Z6nyEwL7G1ANah69OeVhYFbLh90KeddZ784Y9MAczdTw2mtt6ou/75yz/AL7Et+cuaaIVqJxlNyKyIhjtEM6FRYQhIJARxEjCSC0SxZUssBggsEdZWI4ggtEsWVKZYpggtEcSoGWCSCwGOJWDHBggaE0fH+1NWkyvJrMAkFtqqD0Ltgnng4UAscdMZI4jVekN2JJsvx3+rFVKf11sf4lh7hOM7oQ2bNdHRX3rNccrz7HqcJwXCeO6q+v1mmOqY+GpSv1B8xcAjEfq7vdK+3Hai7R6Ky6y4LacV1V0DaDY3Tda+XYDm3shOksrIs4TqlBtP2Mnt/6UKOF/okAv1ZGQmcKgPRrWHTyUcz5DnPG+Jekriuqcs2ptqXPJaj6pR5ezzPxJMbst2B1/GXe4HCFz6y+1idzd+37Tt493iZ3vDtDwfs9UtmoI1WvBfaNoLghyAUrJxUOQ9pufn3TocLNo84MT0YcItpTU23o6W3PXjeCGKbC+455nJYnJ6z0TS6TozfATlexPaw8Vu1ljotRV6iqAk+xsKrknqcqcnAnbCedavW8m+hpVRUQAkwhKHQIj1gjBEeEAxvoS+fzjLpVAJwPZViSe7Azky7GeQ75i8Vs3Z0lfMuB9JYfYrb7GfvuMgDuBLeGbwgnu+CJza2XJBcNTp7cYY20FfH9IpDD91jMsmY+qGbdNWMYrFmpceHsmqsf1nP7EvM2wWIoySeZCmVtHMraXIEaIY5iGCSIQhIARhFkiAWLHWViOpkkFojiVqYl+srrGXYL8efwHUyHJRWWSouTwjLWOpmgt7QMx20pn8Tf9Iijh2ou+u748M4HyEwWdfXHaO5qj0csZsaj+fJ0YsHiPnLVM5teyw7wCZzer40lDvsuatEZl/Rnc9hU4bYG9hEByNzA5wcDHM1r66UnvDC/P9i66OM3prll+Mfueh6viFVIBtdUzyUE82Pgqjmx8gDOd4723NFbsoSnarMDcT6xsDI26dDu5/jKdek834n26bc3qsoW5MwYtaw8HvbnjyXA8pyeu4nZYGycA9fP3k9Z0l1TbxFGyH0pRWbpb+Fv9+DcantB6xi9rs9jMXc45bm5nHl0A8gB3TruwvCarQdXaBYisVoUrkFl+tYwPI4PIA+BPhPMZ616P9Sr8PpC4zU1tb+/1jN+YZT8Zkjy5e5v6rqJdlVR2jxt48HU36pm6nH/fjPMfTJadmiXntL3sfeFQD8iZ6SB3zjfSnwg36H1ijLaWwWdPsMNr/L2T+yZ3ql602eNYvQ0jzu3t/wAQOmp0iXHT0U1rWq0j1ZIHezD2iT388c+k0qWFskklickk5J95PWY5jI+J6Z490NccI7n0a8X+i6hrD9Q7Ut8djZ9rH4SAfgfGe5VuGAIIIIBBByCDzBB90+buzuoZb1VQz+s9nCqWbryIA5nn/Ge3dlNBr9PURbXmgc1UsBavjtB6r37SQfDwmO2MnIjornH0S4OmhKNPrEsGUIbHXxHkQeY+MuzOB6xMgDJwOpkWOEQu5WutebMxAUfEzVajij3ezRvpqP1rCNtrj/Rg86l/Efa58gOTSyj7y4K53wuTL1XEiHNGnw1/S2zGUpH/ADWY6J7icDAN2g0K1gIucZLuWOWYnmzux6se8/2CU8O0S1IFUBR3AfP4nvJPMx9Ud2KB9td1vlVkjb73II9wYy8fW0lwVktCz7hpDvL3f0xBTyrUYrHxGW/9Qy4xjEM2mUUyto5MrJgkUxDGMWCQhCEgBCEhmAGTyA65gDgyrUcRrr+sct90cz/h8ZjW8WQcly58unzmDsZzkKqc+4ZPxJnn9T1qgsVtNm6jpHJ5sTSL7OJX2ckHqx82+Z6SdNwcsctkk9T1P5zM0dbDHJflNvQW8FE8eVk7XmbyaZ2qpYrSQaLh9aAbR8TM5UlSP5590tDzbQoLk8ycpSeWYvHrWq0mqsT69emvdfetTEfmJ82avVFjtBOxeQ88d58Z9PvhgVYAgggjuIIwQZ879tOyVnDdSyEE6dyTp37iv3Cfvr0x34Bmy9RaTib/AKbdocoP3x9jQSCJOYGZD2REPd3jl/jN72X7TvoLScF6bMetTODy6Op+8PzHLzGhcjxwYLYfA++Xw+UcZaWtLPZdP230Dru+kVp+F8qw/ZI/hmY2q7e6A/owz37/AGNqUsQ272duWABznE8k9b3YOf8AvxmVwrXNRfVeAGNLhwp6HHUZ7jjOD3HBkr5Mz6dYeHks7XdjLtE7WCthpmY7CWDFPBLCuQPAHv8AfOan0VwfidGvrzSyOGGHRsbh4q6Hn+WJz3GfRxwq12Cs1V/Uppv0hHm1IDBfjtE313N7SR5FlSXDPNeyPbXU8LsZ9PsKuMWI65DeBB6qfcfeDPTk9Nug9SHenVWajP1HKFQfEOMKB7lz5TndH6GHvusRLzXXUE3tZUpfc4LBQtdhAIXBOW6Ms6Lh/oH0qEG/UX3Y+yirUD7z7R/MTRyZWhqu0+o4oFcnS6JMDZi1HvI8FFZNvwws3Wl1V6bqq7NRY6bd1morRUG5cgLUVNjHGDhivUc+c2On4fpOFVrVo6aq7beSj7TbfrPY5yxVc8/eAOsporKhix3u7s7tjGSx7h3DGAB4ATLdJQ45O3T05eW2IaGdle52vsXmpYAKp/0dY9lPfzbzM2Gjoz7R6d3vlNNW5gPnNmidAJl3k8s2vEVhEWWKiu7/AFK1LNjry7h4k9APOVaOplXc+PWWHfZ5Ej6o8lGFH6vnH1YDOtQ+pSVss8361r54+uf2I5M9CuGlGGctTAmITJJiEzoVFYxCZJMQmAQTIhCQSEIQgC2A4O0gHuJGQPh3zXWcJdzl7N3vU4+AzgTZwnG2iFv9X6s61XTq/p/Q076G1D7Kqw8QcfMGWBdQPsH4Mv8AfNpAGY39NqfDZq/Hz90maptXcoJZHAHftOPnGq4mx6nH8ZsbaFcYYZHvP9krHCafuD5n++cJ/TZZ9D2+f4Osesra9cd/j+RKuLAdPjNjRxRFGWbnOd4h6hCVVGDeJZgPkesp06V95LTz5p1SxlP8jT2IWx1Ya/U6a7tJWOS+0fLnMLUaazWqa7VQUt1DqGyP1P7ZTptVUuNoAmwo40o6/kRIU23uzhKrt/247+WYWn9F3CgBnThj35ss/gGwJzPpS7CUU6Ou/R0V1iiwm/YvPYy43E9SFOPnnuneDj9fg35f3yrUdo0wRt3AjBBIxjHfPVj1dKjhmWNd+tSwz5yVM9Bn3CZFfD7G7se84nper4Jpg7NSnqFPPYu1lB/CLFO0eQ5TP4T2Wewht1tdfiCqE/q7FWZ4TVktMNz3XbCuGqa+6X/cnmun7KXW/UV2bu21sw+J8Iup7OW0FRqQai3Qcjn4gnHuODPdU7O6XADV+sx/SO9nz3sZmabR1Vcq6668/crVf+ECeiuk23Z50vqi1JxrWPlvc8U0PCPWBcGlEHRrLUUY+JyfgJ6F2a4X6io16RdzWEGy962SkeaqcNbjuA5HvYTrgi9cDPuEktLw6aMXlvJw6r6nZ1C04SXwVaDRLRWEUluZZmbmzsxyzsfEn5dByAl5MXMjdNR5ZyOosI1bPYH3M91LEo21V9YvqBuxt2kKMc+Zs85ngzZ8W07WUuq835Mg/EjB1HlkqB8ZqtDctwRkOVfmP7QfMcwfMTB1EMPJuonlYNhoqsDPj/CX36g1gBQDbZkVA9BjG6xvwrke/kO+WVLzUeYmLp+b3vzJN7oCeuys7Qo8FDB+XmZeiCe5zum+C2moIuMk9SSerEnJY+ZPOSTAmKTNhnIJiEySYhMAgmIZJMiCQhCEgBCEIAQhCAEIQgEgxgYkkGSCzqMHmPOUvw6luqJ8Bg/MSwGMDKyjGXKJjKUeHgxG4HSem9fc5/tlbdnl7rHHvAP902IaMGnCXSUvmKO66q5f5M1B7PP3Wj4r/jAdnGPWwY8k/vM3IaMDOf4Gj/X7sv8Ajr/P2Rh6TglNfPG9vFufyHSbEGV7pOZqhXGCxFYMs7JTeZPJZuk7pVmTmXKFm6RuiZhmAPmQTE3SN0AfM5vR6V9LqFQ7TXYp2EE5Y14HtLjk3qyuSCc+rzynQkzWcb4e1y1shxZS/rKznHMqVIzgjo3eCOWDyM52Q1I6Vy0sy9bqrEFQqxvstKgk8h+hsO4+IBwcd+MeYaioVoqDOFAHPqfMnxJ5/GYmnNzurWgKtanaNgUl25MxxY/QDA595mYTJhHTFIrJ5eQJikyCYpMuQBMUmBMWCQhCEgBCEIAQhCAEIQgBCEIAQhCASIwhCSBhHEIQQTGEiEAaTCEAJMIQAgYQgEQMiEAgyDCEAUxTCEAUxTCEEimEISAEIQgBCEIAQhC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data:image/jpeg;base64,/9j/4AAQSkZJRgABAQAAAQABAAD/2wCEAAkGBhAPDw8QEBQQEBAPDw8QEBcWEBYXFRcWFBAVFBUUFRQXGyYeFxojGRUUIC8gIycpLCwwFR4xNzAqNSYrLCkBCQoKDgwOGg8PGiwlHSQpLCwpKSktLCkpLCwsLCksLC0sLCwqLCwsLCwsLSwpLCkpKSksLCkpLCksLCwpLCwsKf/AABEIAMIBAwMBIgACEQEDEQH/xAAcAAACAgMBAQAAAAAAAAAAAAAAAgEDBAUGBwj/xABKEAACAgECAwQGBgUHCgcAAAABAgADEQQSBSExBkFRYQcTInGBkRQyQlJioSNygpKxFRZTosHR4TNDY3OTlLLC0vBkdIOEo8PT/8QAGQEBAAMBAQAAAAAAAAAAAAAAAAECBAMF/8QALREAAgIBAwMDAgUFAAAAAAAAAAECAxESITEEE1EiQWEFoRRxseHxMjNCUtH/2gAMAwEAAhEDEQA/APSoQhKnQIQhACEIwEAAIwEkCMBJIICxwskCMBAFAjBZOI2IIFxJxGxJxAFxDbH2w2wBMQ2x9sNsArxDEsxIxAKsSCssxIIgFW2KRLiIpEElJEUiWkRSIBURMDjfGK9Hp7NRbnZWFyB1OWCgDzyZsSJ5p6Z+L7atPpFPOxzfZ+qmVTPvYk/sQD0Wm5XVXQhkdQykdCCMgj4GPPNvRF2o3o2gsPtVg2afPenV6/2TzHkT4T0mQAhCEEhCEIAQhCAEISQIBIEcCQBHAkkABHAgBHAgEARwIARgIIIAjARgIwEAXEnEYLG2wQJthtlgWG2AV7YbZbtkbYBViQRLdsjbAKisUiW7ZBWCSkiYvEOI06dDZfZXVWOrOwA93PqfITQ9vO3lXC6woAt1VgzVXnkB09ZZjmFz3dT8CZ4x/OFNVqG1PFG1Gq2j9HUjBFJJ+ru/zVY/CCT+ZA9R1vpe0Yf1emr1Osfu9XXgH3bvaP7sVe2XF7OdXCL9p6b3YfxRZwFnpO1aKa9Emn4fTjG2ipdxH4rHBJPnymg13aDV6g/ptRqLc/eucj5ZxJB6jqvSfqtNYlWr4dZVY+Nqi32myceyCnM57szzjtnxS7U6662+uyhjtCV2KVZEAwgIIHmfeTKdB2U11+Gp097A9+wgH9psZm0t9HHGG9ptPaxwOttbHA6Dm+fhK6o+ScM57h3ELNPdXfUdtlTh1PmO4+RGQffPongXGE1mmq1Ff1bVzjvVhyZD5ggifP8AxHs3rNMM36e+pR9pqyF/e6fnOt9E/ab1GoOksOKtSc15+zaByH7QGPeFk88Dg9ihCEgkIQhACEIQAEcCQBHWSCQI4EgCWAQQSBGAkARwIIJAjASQIwEAAIwEkCMBBBG2NiSBGAkgTEnbH2wxAExDbH2wxAK9sjbHdORxyODg+HnPn70lPxnTXmvWam6yizPqWQ+rqdR3bEwAw71OfHmOcA9l4v2t0Okz9I1FFZH2d4Z/3Fy35TiuLenLRpkaaq7UHuLYqT88sfkJ4iIZjAMzjHFrdXfbqLjustYs3gPBR4ADAA8phgQnZ9gOw/01/X3gjTVtjHQ2sPsj8I7z8PGVlJRWWXjFyeEYXZPsJfr8P/kdPnnYR9bHdWv2j59B+U9V4P2T0Og2iuo2XEZHsiy9u7cM8q1z3+yPOdFoNGMAABUUBVAAAGByAHcBMqnTpUrHpn27GY8zgc2Zj4D4AeAmGVjm9+DWoKHBiJqL15/RvZ8BqENmP1SAufLfMzSatLV3JnkSrAghlYdVZTzUjly8x3TRajXcQ1XrBoK6lQjNdl+4FgV5Fa15qpOSGc5PULjnOV7K+kKy7V2jUrVVbUNlxrJ2WItmwvzJ9qskEEE5Qv4CW7TxnBTuLOMnpOr0qW1vVYA9dilHU9CpGCDPnLth2Zfhureg5KfXof71ZPsnP3h0PmJ9JCct6Q+yX8o6QhAPpFObKDyGT9qsk9zAfMCKp6XvwLI5RzPo37dnU40mpbN6r+icnnYoHNW8XA7+8eYOfQJ5r2f9C94HrbtQKNSo36cVjcEsHNDY56jPUKPjO84Lr2vpVrF9Xcpaq9PuW1nbYvuzzHiCDNaknwZ8NcmdCEJICAhJEAYR1EVZYokkDLHAkARwIIJAlgEVRLAIBIEcCQojgQQSBGAgBHAkggCMFkgRgIIFxJxGhAFxDEaEAQia7jnAqNbQ+n1CB63HPxBHRlP2WHcZtMRSIB8vduOxN3CtRsfL0vk0W4wHA7j4OO8fEcpzeJ9WdrOGaXUaS2rWY9QRzP2lbojV4Gd+SMAZJzjBzieLcP8AQprrtx9ZRSuTs9YW3lc+yWVQQpIwcZ5SHJIsk2eepjIznGRnHXGeeM989m7IdttJeadHp6b6yqBUXYrKqr9pmU8h4kjqfOcF2o9Guv4cA9iLbUWCiyollyThQwIDKSSAMjHnPUewfZZdBSikD19m1r2/FjkgP3V6efMzh1Djp3O9Gc7HZVptGPCa/jOoRUta0Zp09FmqvHcy15KVnyZlPLv2Y75shKKNKltmrqsVXSyigFWGVZSbQQR3jOfnOFKzI6WvETx3tJ6Ybr9Imm0ytS9iD6XaSA7Ow/SLXj6q5yN3XAAGJqvRTp93El5Aoun1HrMjI2sm0r8d2I/GvR9xi3WWKdJgs+FNSImmCj6uxhhVXHjz8ec9I7D9iF0CuhIe4ALe69PWEhjWufsooQZ7yzzXa8RZmrWZI6Ph9pq0w9aedCujMe8VEqH+KgH4zK0jMa6y4w5RC48GKjI+cW7RK+zdkqhBC59kkdCw78dR5yOJa9dPU9jBm24wqqWZmJwqhQCSSTMBs4MmajU1er1rEcl1dIsP+toK1ufijVf7OaqztfW9yUNculLlVUABrXcnGzcQa6T5Nlv1ek2LWMwo3ndZRrdRpy2ANynSvYpIHLJUVk45ZE0UppnG15RmQhCaTiEYRY6yQMssURFliwQOI6iJnAyeQHMwovR/qMr/AKrBv4QQXqI6iKJhPx2gEqrG1x1WpGtI9+wEL8SIBsxHE044xcfqaazH47ak/IMx/KMvG7V/ymmsx3mu2uzH7JKsfgDK64+SdL8G5AjgTT09qNM6hl9cwIB5aW8n5erj/wA5qv6PV/7pd/0y2pFcM2+JM1H86aB9Yahf1tJqAPn6uNX2q0R/z9SHwdvVn5PgxlDDNrCVUauuwZrZHHirBh+UszJIJhDMMwAhIzJgHLdoLC+rrrP1aafXAfjd2rDe9VV8fryq7ijVLuKqyqMsS6pge88iflMztTo2Vq9UoJFStXeAMn1TENvAHM7GGceDNNeCGCkYYHDKRgjxDA/mDPPvyp5N9GHDBsdLrK9VQce3TcrKQR71II7mBHwxMXSplx5czDS2BN/L6x3HzbAGfkB8pdw/q3w/jOTlnB0UdOTNxKLqW3CytzXYoKg7QylSQdrKeoyO4g9ecyIA4ORLptPKObWUUtxDUsuzZUj9PWByygeK1kZ3eROB4npDT6Za1CrnA8Tkkk5JJ7ySSSfOXHnzhLTm5ckRgo8BOc7d9pl4fo2tPOyxhVUO/c3Vv2VDH4Ad83iaxGd0UgugUsAQcbiQM+B9kzzj0xsPotdxq9YDdZp6rGJ21YUGxgvQuzAqCegrOOZk1w1SInLCON7Xds34ndp9Pp0NOkpsRdPXy3M7MF9bYR1ck/DJ5kkme1arThLKEByS1+ps6AZFSadeXcCCcDynkXoq7I2ajWU6p1xRQTapI5Oy8kxnqobnnp7B8DPW9Pb617L/ALNm1Kf9VXnY37RZ39zibOZGb2MiEISQAjrFEcSQOssWVrLFggw+NJmoMV3pXbVZauN25FbLez9rHJsd+zEdNJprlVxXp7FIBVhWnTuKuoB/OZonP6vsqwtst01hqNrmx13Og3HqQVyvM88MjdTgjpOVkZPeLLwcVybNuDUE81LD7rW2Ov7juV/KZ1OEAChQB0G3kPcOgnP1U63S5tvtruoBAdduXQE49YLAq7gM8129MkHlz38zS1Re53jpfBcNW3l8pJ1eeqrKZGZXuS8k6I+DI+mn7okjXeKiY2ZMnuy8kduPgyhqkPVfyEkrU4/x/sMxIS3dfuivbXsV29ndE5y1dJPj6tAfmBmJ/NTh/wDRVfwl8JKt+B2/kqXsroh9VNv6t1i/8LCW/wA26vs2apfdrL/7XMjEJPe+Cva+Q/kS1f8AJ6rVDyb1Vg/r1k/nFNWvT6tunuH46WU/vI+P6scMR0J+cddQ475bvL5I7TMRu0GpRitmkfkBhq7qyh92/Yw/d+M0N9ihi1VWo0oYksvq0upySSWFdVm9CSee3l34JnW/SyeTAETB1emVsleR7v8AGVnZleS8IYfg51tZaVR1bSuhtWqxlewmssDt31MilctheZHNhNxoHw2PETV8T4TXeMWDmCoJ5hioYFqywIO1sYI6c4tGpallrtJIJAqtP2vBbD3WefRu7nkTPJxe8UaEmtmzp5TqdQK0ZyGYKM4VSzHyCjmfhJouDDz75bBXBg6Di1d2MHY5+wxAsHvTrLeIq7U2ivO81sFwcHOOgPcZNyV27q22OVwSpwSM9DjqPfF0tLoSpJZORQk5YeKsftY7j158+mZJBgC7TvWq1BVvUp6oBNtlZ3DO4Yyq4znPI9OeZnVXNXSNO9IvUKFrIC7Wx09ar/VPiRuB69eUyjHqJJUdwOfd3mdYWNNJHKcE9zSaqsktpwQWcKdYy8gqEezQgH1cryx3Lk9WBmVj4TG4Vg1l1+rbdqLUPeVsudkY+OVKn3YmUZsSwZxYQhBJIjiViOskFiywStZYsEFgmHxDVOGrpqwtlu9i5GQiJt3NjozZdAAeXtZOQMHMEw+JcNa01vW4rsrDqMpuVlfbuVlDA9UQ5B7u+VlnG3IWM7mO3DqicWWX28wSHvcoSDkbkXCnnjljHLpNj65fEfOaxeDak9bqB7tMx/M3RLNBqq+qJePGtgjfGu1sfJz7pjlXY+TVGda4NlZrFHTmZi/THz/hMdNBrLDha0oGebW2Bj8K6icn3uJn6fslScNeX1NgBAZjsC5xn1aV4C9Bz5t5xGmcudiXdCPG4i8Q8R8pYNevgZL9kk/zd2pr8B6wWAf7ZWP5ys9l7x9XUqR+PTAn+o6D8pLomiFdB8ln05fP5SPp6+fylDdntYOlmlb31Wr/AAsMT+Qdd97R/K7++V7Nngt3azNGsTxjfSU8RMD+Qdd46T/5Y38i6z/wx/bsH/IY7VngdyvyZv0lfEfOH0lfEfOYJ4RrfuaY/wDuHH/0xDwzXf0VH+9H/wDGR2rPA7lfk2P0lPvCH0lPETmNXxW2u8ab1dNl+3c6JqsmteXt2E1gIOYwOpzyEyqr7iRurRR3kXZ/LYJSSlHkvHTLdG9TUKxwDzlkwdHUdwbu5zPkJ5DWDC11P2h8f75g2VBlKsAysCGBGQR4Ed83LJkYmsuqKnn07pWSLxfsa6pLtOc0n11f9G7+2B4JYeo/C/7w6Ta6HjlNp2ZNdvfXYNlnwU/WHmuRKGmLr9ELk2HABPPKKxx+ENkA+eDiSpeSHHwdBjHOTmc/wjhta4o3Xqypmtl1Nw3qMA5G/G8ZGeXPIPLmBs/5KHfbqiP/ADNg/NSDNMadSymZpW4eMGVqL0qXfay1J4uwUe4Z6nyEwL7G1ANah69OeVhYFbLh90KeddZ784Y9MAczdTw2mtt6ou/75yz/AL7Et+cuaaIVqJxlNyKyIhjtEM6FRYQhIJARxEjCSC0SxZUssBggsEdZWI4ggtEsWVKZYpggtEcSoGWCSCwGOJWDHBggaE0fH+1NWkyvJrMAkFtqqD0Ltgnng4UAscdMZI4jVekN2JJsvx3+rFVKf11sf4lh7hOM7oQ2bNdHRX3rNccrz7HqcJwXCeO6q+v1mmOqY+GpSv1B8xcAjEfq7vdK+3Hai7R6Ky6y4LacV1V0DaDY3Tda+XYDm3shOksrIs4TqlBtP2Mnt/6UKOF/okAv1ZGQmcKgPRrWHTyUcz5DnPG+Jekriuqcs2ptqXPJaj6pR5ezzPxJMbst2B1/GXe4HCFz6y+1idzd+37Tt493iZ3vDtDwfs9UtmoI1WvBfaNoLghyAUrJxUOQ9pufn3TocLNo84MT0YcItpTU23o6W3PXjeCGKbC+455nJYnJ6z0TS6TozfATlexPaw8Vu1ljotRV6iqAk+xsKrknqcqcnAnbCedavW8m+hpVRUQAkwhKHQIj1gjBEeEAxvoS+fzjLpVAJwPZViSe7Azky7GeQ75i8Vs3Z0lfMuB9JYfYrb7GfvuMgDuBLeGbwgnu+CJza2XJBcNTp7cYY20FfH9IpDD91jMsmY+qGbdNWMYrFmpceHsmqsf1nP7EvM2wWIoySeZCmVtHMraXIEaIY5iGCSIQhIARhFkiAWLHWViOpkkFojiVqYl+srrGXYL8efwHUyHJRWWSouTwjLWOpmgt7QMx20pn8Tf9Iijh2ou+u748M4HyEwWdfXHaO5qj0csZsaj+fJ0YsHiPnLVM5teyw7wCZzer40lDvsuatEZl/Rnc9hU4bYG9hEByNzA5wcDHM1r66UnvDC/P9i66OM3prll+Mfueh6viFVIBtdUzyUE82Pgqjmx8gDOd4723NFbsoSnarMDcT6xsDI26dDu5/jKdek834n26bc3qsoW5MwYtaw8HvbnjyXA8pyeu4nZYGycA9fP3k9Z0l1TbxFGyH0pRWbpb+Fv9+DcantB6xi9rs9jMXc45bm5nHl0A8gB3TruwvCarQdXaBYisVoUrkFl+tYwPI4PIA+BPhPMZ616P9Sr8PpC4zU1tb+/1jN+YZT8Zkjy5e5v6rqJdlVR2jxt48HU36pm6nH/fjPMfTJadmiXntL3sfeFQD8iZ6SB3zjfSnwg36H1ijLaWwWdPsMNr/L2T+yZ3ql602eNYvQ0jzu3t/wAQOmp0iXHT0U1rWq0j1ZIHezD2iT388c+k0qWFskklickk5J95PWY5jI+J6Z490NccI7n0a8X+i6hrD9Q7Ut8djZ9rH4SAfgfGe5VuGAIIIIBBByCDzBB90+buzuoZb1VQz+s9nCqWbryIA5nn/Ge3dlNBr9PURbXmgc1UsBavjtB6r37SQfDwmO2MnIjornH0S4OmhKNPrEsGUIbHXxHkQeY+MuzOB6xMgDJwOpkWOEQu5WutebMxAUfEzVajij3ezRvpqP1rCNtrj/Rg86l/Efa58gOTSyj7y4K53wuTL1XEiHNGnw1/S2zGUpH/ADWY6J7icDAN2g0K1gIucZLuWOWYnmzux6se8/2CU8O0S1IFUBR3AfP4nvJPMx9Ud2KB9td1vlVkjb73II9wYy8fW0lwVktCz7hpDvL3f0xBTyrUYrHxGW/9Qy4xjEM2mUUyto5MrJgkUxDGMWCQhCEgBCEhmAGTyA65gDgyrUcRrr+sct90cz/h8ZjW8WQcly58unzmDsZzkKqc+4ZPxJnn9T1qgsVtNm6jpHJ5sTSL7OJX2ckHqx82+Z6SdNwcsctkk9T1P5zM0dbDHJflNvQW8FE8eVk7XmbyaZ2qpYrSQaLh9aAbR8TM5UlSP5590tDzbQoLk8ycpSeWYvHrWq0mqsT69emvdfetTEfmJ82avVFjtBOxeQ88d58Z9PvhgVYAgggjuIIwQZ879tOyVnDdSyEE6dyTp37iv3Cfvr0x34Bmy9RaTib/AKbdocoP3x9jQSCJOYGZD2REPd3jl/jN72X7TvoLScF6bMetTODy6Op+8PzHLzGhcjxwYLYfA++Xw+UcZaWtLPZdP230Dru+kVp+F8qw/ZI/hmY2q7e6A/owz37/AGNqUsQ272duWABznE8k9b3YOf8AvxmVwrXNRfVeAGNLhwp6HHUZ7jjOD3HBkr5Mz6dYeHks7XdjLtE7WCthpmY7CWDFPBLCuQPAHv8AfOan0VwfidGvrzSyOGGHRsbh4q6Hn+WJz3GfRxwq12Cs1V/Uppv0hHm1IDBfjtE313N7SR5FlSXDPNeyPbXU8LsZ9PsKuMWI65DeBB6qfcfeDPTk9Nug9SHenVWajP1HKFQfEOMKB7lz5TndH6GHvusRLzXXUE3tZUpfc4LBQtdhAIXBOW6Ms6Lh/oH0qEG/UX3Y+yirUD7z7R/MTRyZWhqu0+o4oFcnS6JMDZi1HvI8FFZNvwws3Wl1V6bqq7NRY6bd1morRUG5cgLUVNjHGDhivUc+c2On4fpOFVrVo6aq7beSj7TbfrPY5yxVc8/eAOsporKhix3u7s7tjGSx7h3DGAB4ATLdJQ45O3T05eW2IaGdle52vsXmpYAKp/0dY9lPfzbzM2Gjoz7R6d3vlNNW5gPnNmidAJl3k8s2vEVhEWWKiu7/AFK1LNjry7h4k9APOVaOplXc+PWWHfZ5Ej6o8lGFH6vnH1YDOtQ+pSVss8361r54+uf2I5M9CuGlGGctTAmITJJiEzoVFYxCZJMQmAQTIhCQSEIQgC2A4O0gHuJGQPh3zXWcJdzl7N3vU4+AzgTZwnG2iFv9X6s61XTq/p/Q076G1D7Kqw8QcfMGWBdQPsH4Mv8AfNpAGY39NqfDZq/Hz90maptXcoJZHAHftOPnGq4mx6nH8ZsbaFcYYZHvP9krHCafuD5n++cJ/TZZ9D2+f4Osesra9cd/j+RKuLAdPjNjRxRFGWbnOd4h6hCVVGDeJZgPkesp06V95LTz5p1SxlP8jT2IWx1Ya/U6a7tJWOS+0fLnMLUaazWqa7VQUt1DqGyP1P7ZTptVUuNoAmwo40o6/kRIU23uzhKrt/247+WYWn9F3CgBnThj35ss/gGwJzPpS7CUU6Ou/R0V1iiwm/YvPYy43E9SFOPnnuneDj9fg35f3yrUdo0wRt3AjBBIxjHfPVj1dKjhmWNd+tSwz5yVM9Bn3CZFfD7G7se84nper4Jpg7NSnqFPPYu1lB/CLFO0eQ5TP4T2Wewht1tdfiCqE/q7FWZ4TVktMNz3XbCuGqa+6X/cnmun7KXW/UV2bu21sw+J8Iup7OW0FRqQai3Qcjn4gnHuODPdU7O6XADV+sx/SO9nz3sZmabR1Vcq6668/crVf+ECeiuk23Z50vqi1JxrWPlvc8U0PCPWBcGlEHRrLUUY+JyfgJ6F2a4X6io16RdzWEGy962SkeaqcNbjuA5HvYTrgi9cDPuEktLw6aMXlvJw6r6nZ1C04SXwVaDRLRWEUluZZmbmzsxyzsfEn5dByAl5MXMjdNR5ZyOosI1bPYH3M91LEo21V9YvqBuxt2kKMc+Zs85ngzZ8W07WUuq835Mg/EjB1HlkqB8ZqtDctwRkOVfmP7QfMcwfMTB1EMPJuonlYNhoqsDPj/CX36g1gBQDbZkVA9BjG6xvwrke/kO+WVLzUeYmLp+b3vzJN7oCeuys7Qo8FDB+XmZeiCe5zum+C2moIuMk9SSerEnJY+ZPOSTAmKTNhnIJiEySYhMAgmIZJMiCQhCEgBCEIAQhCAEIQgEgxgYkkGSCzqMHmPOUvw6luqJ8Bg/MSwGMDKyjGXKJjKUeHgxG4HSem9fc5/tlbdnl7rHHvAP902IaMGnCXSUvmKO66q5f5M1B7PP3Wj4r/jAdnGPWwY8k/vM3IaMDOf4Gj/X7sv8Ajr/P2Rh6TglNfPG9vFufyHSbEGV7pOZqhXGCxFYMs7JTeZPJZuk7pVmTmXKFm6RuiZhmAPmQTE3SN0AfM5vR6V9LqFQ7TXYp2EE5Y14HtLjk3qyuSCc+rzynQkzWcb4e1y1shxZS/rKznHMqVIzgjo3eCOWDyM52Q1I6Vy0sy9bqrEFQqxvstKgk8h+hsO4+IBwcd+MeYaioVoqDOFAHPqfMnxJ5/GYmnNzurWgKtanaNgUl25MxxY/QDA595mYTJhHTFIrJ5eQJikyCYpMuQBMUmBMWCQhCEgBCEIAQhCAEIQgBCEIAQhCASIwhCSBhHEIQQTGEiEAaTCEAJMIQAgYQgEQMiEAgyDCEAUxTCEAUxTCEEimEISAEIQgBCEIAQhC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65" y="1857852"/>
            <a:ext cx="3864230" cy="3432955"/>
          </a:xfr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048106" y="5517232"/>
            <a:ext cx="7239680" cy="10792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ロボット工学は様々な工学分野の集合体である．</a:t>
            </a:r>
            <a:endParaRPr lang="en-US" altLang="ja-JP" sz="2400" dirty="0" smtClean="0"/>
          </a:p>
          <a:p>
            <a:r>
              <a:rPr lang="ja-JP" altLang="en-US" sz="2400" dirty="0" smtClean="0"/>
              <a:t>その根底にあるのは基礎的な数学・物理である．</a:t>
            </a:r>
            <a:endParaRPr lang="en-US" altLang="ja-JP" sz="2400" dirty="0" smtClean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593897" y="4786647"/>
            <a:ext cx="963747" cy="44007"/>
          </a:xfrm>
          <a:prstGeom prst="straightConnector1">
            <a:avLst/>
          </a:prstGeom>
          <a:ln w="952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5665716" y="4786647"/>
            <a:ext cx="833047" cy="0"/>
          </a:xfrm>
          <a:prstGeom prst="straightConnector1">
            <a:avLst/>
          </a:prstGeom>
          <a:ln w="952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3592873" y="5025335"/>
            <a:ext cx="84015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4889017" y="5003335"/>
            <a:ext cx="84015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503783" y="3062845"/>
            <a:ext cx="2089321" cy="2050506"/>
          </a:xfrm>
          <a:prstGeom prst="rect">
            <a:avLst/>
          </a:prstGeom>
          <a:ln w="22225">
            <a:solidFill>
              <a:srgbClr val="00206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/>
              <a:t>三角関数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微積分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ベクトル・行列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など</a:t>
            </a:r>
            <a:endParaRPr lang="en-US" altLang="ja-JP" sz="2400" dirty="0" smtClean="0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6452272" y="3062845"/>
            <a:ext cx="2089321" cy="2050506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/>
              <a:t>力学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電磁気学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など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8081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94920" cy="6366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ロボットの要素技術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9725" y="1806272"/>
            <a:ext cx="8229600" cy="473388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ロボットが移動し，物体を認識して腕（アーム）を伸ばして，把持する．</a:t>
            </a:r>
            <a:endParaRPr lang="en-US" altLang="ja-JP" sz="2400" dirty="0" smtClean="0"/>
          </a:p>
          <a:p>
            <a:pPr lvl="1"/>
            <a:r>
              <a:rPr lang="ja-JP" altLang="en-US" dirty="0" smtClean="0"/>
              <a:t>ロボットの移動方法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ロボットビジョン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物体の認識方法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腕（アーム）の運動方法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物体の把持</a:t>
            </a:r>
            <a:r>
              <a:rPr lang="ja-JP" altLang="en-US" dirty="0"/>
              <a:t>方法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203588" y="5954173"/>
            <a:ext cx="45365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dirty="0" smtClean="0"/>
              <a:t>多くの要素技術と関係</a:t>
            </a:r>
            <a:r>
              <a:rPr lang="ja-JP" altLang="en-US" sz="2400" dirty="0"/>
              <a:t>している</a:t>
            </a:r>
            <a:r>
              <a:rPr lang="ja-JP" altLang="en-US" sz="2400" dirty="0" smtClean="0"/>
              <a:t>．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19577"/>
            <a:ext cx="3744416" cy="33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0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06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6" y="4741224"/>
            <a:ext cx="2095487" cy="20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6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18856" cy="636680"/>
          </a:xfrm>
          <a:solidFill>
            <a:schemeClr val="lt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マニピュレータ制御</a:t>
            </a:r>
            <a:endParaRPr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389120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講義では主に</a:t>
            </a:r>
            <a:r>
              <a:rPr lang="ja-JP" altLang="en-US" sz="2400" dirty="0" smtClean="0">
                <a:solidFill>
                  <a:srgbClr val="FF0000"/>
                </a:solidFill>
              </a:rPr>
              <a:t>マニピュレータ</a:t>
            </a:r>
            <a:r>
              <a:rPr lang="ja-JP" altLang="en-US" sz="2400" dirty="0" smtClean="0"/>
              <a:t>の</a:t>
            </a:r>
            <a:r>
              <a:rPr lang="ja-JP" altLang="en-US" sz="2400" dirty="0" smtClean="0">
                <a:solidFill>
                  <a:srgbClr val="FF0000"/>
                </a:solidFill>
              </a:rPr>
              <a:t>制御</a:t>
            </a:r>
            <a:r>
              <a:rPr lang="ja-JP" altLang="en-US" sz="2400" dirty="0" smtClean="0"/>
              <a:t>を対象とする．</a:t>
            </a:r>
            <a:endParaRPr lang="en-US" altLang="ja-JP" sz="2400" dirty="0" smtClean="0"/>
          </a:p>
          <a:p>
            <a:pPr lvl="1"/>
            <a:r>
              <a:rPr lang="en-US" altLang="ja-JP" dirty="0" smtClean="0"/>
              <a:t>manipulator</a:t>
            </a:r>
            <a:r>
              <a:rPr lang="ja-JP" altLang="en-US" dirty="0" smtClean="0"/>
              <a:t>（マニピュレータ）とは</a:t>
            </a:r>
            <a:r>
              <a:rPr lang="en-US" altLang="ja-JP" dirty="0"/>
              <a:t>m</a:t>
            </a:r>
            <a:r>
              <a:rPr lang="en-US" altLang="ja-JP" dirty="0" smtClean="0"/>
              <a:t>anipulate</a:t>
            </a:r>
            <a:r>
              <a:rPr lang="ja-JP" altLang="en-US" dirty="0" smtClean="0"/>
              <a:t>（マニピュレイト：操作する．操る）の派生語．簡単に言えばロボットアームのこと．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制御とは「制する」，「御する」などと関連がある．制御とは簡単に言えば</a:t>
            </a:r>
            <a:r>
              <a:rPr lang="en-US" altLang="ja-JP" dirty="0"/>
              <a:t>c</a:t>
            </a:r>
            <a:r>
              <a:rPr lang="en-US" altLang="ja-JP" dirty="0" smtClean="0"/>
              <a:t>ontrol</a:t>
            </a:r>
            <a:r>
              <a:rPr lang="ja-JP" altLang="en-US" dirty="0" smtClean="0"/>
              <a:t>（コントロール）すること．</a:t>
            </a:r>
            <a:endParaRPr lang="en-US" altLang="ja-JP" dirty="0" smtClean="0"/>
          </a:p>
          <a:p>
            <a:r>
              <a:rPr lang="ja-JP" altLang="en-US" sz="2400" dirty="0"/>
              <a:t>「１本のロボットアームをコントロールすること」を主な目的とする</a:t>
            </a:r>
            <a:r>
              <a:rPr lang="ja-JP" altLang="en-US" sz="2400" dirty="0" smtClean="0"/>
              <a:t>．２本のロボットアームを足に見立てれば，二足歩行ロボットに４本のロボットアームを腕と足に見立てれば，人間型ロボットになる．</a:t>
            </a:r>
            <a:endParaRPr lang="en-US" altLang="ja-JP" sz="2400" dirty="0" smtClean="0"/>
          </a:p>
          <a:p>
            <a:r>
              <a:rPr lang="ja-JP" altLang="en-US" sz="2400" dirty="0" smtClean="0"/>
              <a:t>１本</a:t>
            </a:r>
            <a:r>
              <a:rPr lang="ja-JP" altLang="en-US" sz="2400" dirty="0"/>
              <a:t>のロボットアーム</a:t>
            </a:r>
            <a:r>
              <a:rPr lang="ja-JP" altLang="en-US" sz="2400" dirty="0" smtClean="0"/>
              <a:t>を確実に制御できなければ，より上位の高度なロボットの制御は困難である．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5016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674640" cy="708688"/>
          </a:xfrm>
          <a:solidFill>
            <a:schemeClr val="lt1"/>
          </a:solidFill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3356992"/>
            <a:ext cx="45365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1.0 </a:t>
            </a:r>
            <a:r>
              <a:rPr kumimoji="1" lang="ja-JP" altLang="en-US" dirty="0" smtClean="0"/>
              <a:t>本講義の概要</a:t>
            </a:r>
            <a:endParaRPr kumimoji="1" lang="en-US" altLang="ja-JP" dirty="0" smtClean="0"/>
          </a:p>
          <a:p>
            <a:r>
              <a:rPr lang="en-US" altLang="ja-JP" dirty="0" smtClean="0"/>
              <a:t>1.1  </a:t>
            </a:r>
            <a:r>
              <a:rPr lang="ja-JP" altLang="en-US" dirty="0" smtClean="0"/>
              <a:t>ロボットとは何か？</a:t>
            </a:r>
            <a:endParaRPr lang="en-US" altLang="ja-JP" dirty="0" smtClean="0"/>
          </a:p>
          <a:p>
            <a:r>
              <a:rPr kumimoji="1" lang="en-US" altLang="ja-JP" dirty="0" smtClean="0"/>
              <a:t>1.2 </a:t>
            </a:r>
            <a:r>
              <a:rPr kumimoji="1" lang="ja-JP" altLang="en-US" dirty="0" smtClean="0"/>
              <a:t>ロボットの要素技術とマニピュレータ制御</a:t>
            </a:r>
            <a:endParaRPr kumimoji="1" lang="en-US" altLang="ja-JP" dirty="0" smtClean="0"/>
          </a:p>
          <a:p>
            <a:r>
              <a:rPr lang="en-US" altLang="ja-JP" dirty="0" smtClean="0"/>
              <a:t>1.3 </a:t>
            </a:r>
            <a:r>
              <a:rPr lang="ja-JP" altLang="en-US" dirty="0" smtClean="0"/>
              <a:t>ロボット工学の基礎知識</a:t>
            </a:r>
            <a:endParaRPr lang="en-US" altLang="ja-JP" dirty="0" smtClean="0"/>
          </a:p>
          <a:p>
            <a:r>
              <a:rPr kumimoji="1" lang="en-US" altLang="ja-JP" dirty="0" smtClean="0"/>
              <a:t>1.4 </a:t>
            </a:r>
            <a:r>
              <a:rPr kumimoji="1" lang="ja-JP" altLang="en-US" dirty="0" smtClean="0"/>
              <a:t>ホイールダック２号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ホームと学ぼう！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2250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408712" cy="720080"/>
          </a:xfrm>
          <a:solidFill>
            <a:schemeClr val="lt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ロボット工学の基礎知識</a:t>
            </a:r>
            <a:r>
              <a:rPr lang="en-US" altLang="ja-JP" sz="4400" dirty="0" smtClean="0"/>
              <a:t>(1)</a:t>
            </a:r>
            <a:endParaRPr lang="ja-JP" altLang="en-US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2270"/>
            <a:ext cx="5256584" cy="2857208"/>
          </a:xfrm>
          <a:prstGeom prst="rect">
            <a:avLst/>
          </a:prstGeom>
        </p:spPr>
      </p:pic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39578"/>
            <a:ext cx="8003232" cy="4389120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システム（系）とは・・・ある要素のまとまり．</a:t>
            </a:r>
            <a:endParaRPr lang="en-US" altLang="ja-JP" sz="2400" dirty="0" smtClean="0"/>
          </a:p>
          <a:p>
            <a:r>
              <a:rPr lang="ja-JP" altLang="en-US" sz="2400" dirty="0" smtClean="0"/>
              <a:t>エンドエフェクタ（手先効果器）とは・・・マニピュレータ先端の作業する部分．</a:t>
            </a:r>
            <a:endParaRPr lang="en-US" altLang="ja-JP" sz="2400" dirty="0" smtClean="0"/>
          </a:p>
          <a:p>
            <a:r>
              <a:rPr lang="ja-JP" altLang="en-US" sz="2400" dirty="0" smtClean="0"/>
              <a:t>関節（ジョイント）とは・・・人間の関節に相当する部分．</a:t>
            </a:r>
            <a:endParaRPr lang="en-US" altLang="ja-JP" sz="2400" dirty="0" smtClean="0"/>
          </a:p>
          <a:p>
            <a:r>
              <a:rPr lang="ja-JP" altLang="en-US" sz="2400" dirty="0" smtClean="0"/>
              <a:t>リンク</a:t>
            </a:r>
            <a:r>
              <a:rPr lang="ja-JP" altLang="en-US" sz="2400" dirty="0"/>
              <a:t>とは・・</a:t>
            </a:r>
            <a:r>
              <a:rPr lang="ja-JP" altLang="en-US" sz="2400" dirty="0" smtClean="0"/>
              <a:t>・関節と関節の間にある棒状の部分．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2" y="2924944"/>
            <a:ext cx="5074665" cy="379519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336704" cy="686525"/>
          </a:xfrm>
          <a:solidFill>
            <a:schemeClr val="lt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ロボット工学の基礎知識</a:t>
            </a:r>
            <a:r>
              <a:rPr lang="en-US" altLang="ja-JP" sz="4400" dirty="0" smtClean="0"/>
              <a:t>(2)</a:t>
            </a:r>
            <a:endParaRPr lang="ja-JP" altLang="en-US" sz="4400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994" y="1593051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アクチュエータとは・・・駆動に係る部品．簡単に言えば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　　　　モータ</a:t>
            </a:r>
            <a:endParaRPr lang="en-US" altLang="ja-JP" sz="2400" dirty="0" smtClean="0"/>
          </a:p>
          <a:p>
            <a:r>
              <a:rPr lang="ja-JP" altLang="en-US" sz="2400" dirty="0" smtClean="0"/>
              <a:t>センサとは・・・物理量を測定する部品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（角度，角速度など）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148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829261"/>
            <a:ext cx="6480720" cy="638944"/>
          </a:xfrm>
          <a:solidFill>
            <a:schemeClr val="lt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ロボット工学の基礎知識</a:t>
            </a:r>
            <a:r>
              <a:rPr lang="en-US" altLang="ja-JP" sz="4400" dirty="0" smtClean="0"/>
              <a:t>(3)</a:t>
            </a:r>
            <a:endParaRPr lang="ja-JP" altLang="en-US" sz="4400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15666"/>
            <a:ext cx="8820472" cy="4389120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フィードフォワード制御とは・・・一定の燃焼量で暖房を続ける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（暖房の例の場合）．</a:t>
            </a:r>
            <a:endParaRPr lang="en-US" altLang="ja-JP" sz="2400" dirty="0" smtClean="0"/>
          </a:p>
          <a:p>
            <a:r>
              <a:rPr lang="ja-JP" altLang="en-US" sz="2400" dirty="0" smtClean="0"/>
              <a:t>フィードバック制御とは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・・・室内温度と目標温度を比較し，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　　　　　　　燃焼量を調節する（暖房の例の場合）．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4896544" cy="35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890664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3861048"/>
            <a:ext cx="612068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1.0 </a:t>
            </a:r>
            <a:r>
              <a:rPr kumimoji="1" lang="ja-JP" altLang="en-US" dirty="0" smtClean="0"/>
              <a:t>本講義の概要</a:t>
            </a:r>
            <a:endParaRPr kumimoji="1" lang="en-US" altLang="ja-JP" dirty="0" smtClean="0"/>
          </a:p>
          <a:p>
            <a:r>
              <a:rPr lang="en-US" altLang="ja-JP" dirty="0" smtClean="0"/>
              <a:t>1.1  </a:t>
            </a:r>
            <a:r>
              <a:rPr lang="ja-JP" altLang="en-US" dirty="0" smtClean="0"/>
              <a:t>ロボットとは何か？</a:t>
            </a:r>
            <a:endParaRPr lang="en-US" altLang="ja-JP" dirty="0" smtClean="0"/>
          </a:p>
          <a:p>
            <a:r>
              <a:rPr kumimoji="1" lang="en-US" altLang="ja-JP" dirty="0" smtClean="0"/>
              <a:t>1.2 </a:t>
            </a:r>
            <a:r>
              <a:rPr kumimoji="1" lang="ja-JP" altLang="en-US" dirty="0" smtClean="0"/>
              <a:t>ロボットの要素技術とマニピュレータ制御</a:t>
            </a:r>
            <a:endParaRPr kumimoji="1" lang="en-US" altLang="ja-JP" dirty="0" smtClean="0"/>
          </a:p>
          <a:p>
            <a:r>
              <a:rPr lang="en-US" altLang="ja-JP" dirty="0" smtClean="0"/>
              <a:t>1.3 </a:t>
            </a:r>
            <a:r>
              <a:rPr lang="ja-JP" altLang="en-US" dirty="0" smtClean="0"/>
              <a:t>ロボット工学の基礎知識</a:t>
            </a:r>
            <a:endParaRPr lang="en-US" altLang="ja-JP" dirty="0" smtClean="0"/>
          </a:p>
          <a:p>
            <a:r>
              <a:rPr kumimoji="1" lang="en-US" altLang="ja-JP" dirty="0" smtClean="0"/>
              <a:t>1.4 </a:t>
            </a:r>
            <a:r>
              <a:rPr kumimoji="1" lang="ja-JP" altLang="en-US" dirty="0" smtClean="0"/>
              <a:t>ホイールダック２号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ホームと学ぼう！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396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4" y="4157480"/>
            <a:ext cx="4541441" cy="23176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7417"/>
            <a:ext cx="8141352" cy="780246"/>
          </a:xfrm>
          <a:solidFill>
            <a:schemeClr val="lt1"/>
          </a:solidFill>
        </p:spPr>
        <p:txBody>
          <a:bodyPr>
            <a:noAutofit/>
          </a:bodyPr>
          <a:lstStyle/>
          <a:p>
            <a:r>
              <a:rPr lang="ja-JP" altLang="en-US" sz="4400" dirty="0" smtClean="0"/>
              <a:t>ホイールダック</a:t>
            </a:r>
            <a:r>
              <a:rPr lang="en-US" altLang="ja-JP" sz="4400" dirty="0" smtClean="0"/>
              <a:t>@</a:t>
            </a:r>
            <a:r>
              <a:rPr lang="ja-JP" altLang="en-US" sz="4400" dirty="0" smtClean="0"/>
              <a:t>ホームと学ぼう！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21057"/>
            <a:ext cx="8369169" cy="1447883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本講義では仮想的なロボット「ホイールダック２号」にマニピュレータを増設されたホイールダック２号</a:t>
            </a:r>
            <a:r>
              <a:rPr kumimoji="1" lang="en-US" altLang="ja-JP" sz="2400" dirty="0" smtClean="0"/>
              <a:t>@</a:t>
            </a:r>
            <a:r>
              <a:rPr kumimoji="1" lang="ja-JP" altLang="en-US" sz="2400" dirty="0" smtClean="0"/>
              <a:t>ホームに対し，様々な作業を想定する．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要求される作業も最初は簡単なものであるが，徐々に複雑なものとなっていく．</a:t>
            </a:r>
            <a:endParaRPr kumimoji="1" lang="ja-JP" altLang="en-US" sz="2400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15" y="4486678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225665" y="4374311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360</a:t>
            </a:r>
            <a:r>
              <a:rPr kumimoji="1" lang="ja-JP" altLang="en-US" dirty="0" smtClean="0"/>
              <a:t>度カメラ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3556" y="6475151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オムニホイール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0132" y="4481949"/>
            <a:ext cx="22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高精度</a:t>
            </a:r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カメラ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2758" y="5108293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マイク＋音声合成装置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650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466728" cy="636680"/>
          </a:xfrm>
          <a:solidFill>
            <a:schemeClr val="lt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 smtClean="0"/>
              <a:t>1</a:t>
            </a:r>
            <a:r>
              <a:rPr lang="ja-JP" altLang="en-US" sz="4400" dirty="0" smtClean="0"/>
              <a:t>章のまとめ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18825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ロボット</a:t>
            </a:r>
            <a:r>
              <a:rPr lang="ja-JP" altLang="en-US" sz="2400" dirty="0"/>
              <a:t>工学には，他の多くの工学分野の横断的な知識を必要とする．</a:t>
            </a:r>
          </a:p>
          <a:p>
            <a:r>
              <a:rPr lang="ja-JP" altLang="en-US" sz="2400" dirty="0" smtClean="0"/>
              <a:t>ロボットのマニピュレータ</a:t>
            </a:r>
            <a:r>
              <a:rPr lang="ja-JP" altLang="en-US" sz="2400" dirty="0"/>
              <a:t>はエンドエフェクタ，センサ，アクチュエータ，リンクなどから構成される．</a:t>
            </a:r>
          </a:p>
          <a:p>
            <a:r>
              <a:rPr lang="ja-JP" altLang="en-US" sz="2400" dirty="0" smtClean="0"/>
              <a:t>フィードバック</a:t>
            </a:r>
            <a:r>
              <a:rPr lang="ja-JP" altLang="en-US" sz="2400" dirty="0"/>
              <a:t>制御では計測された物理量の値と目標値とを比較し，その比較結果を用いて出力値を変化させる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975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771652"/>
            <a:ext cx="2232248" cy="5575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【</a:t>
            </a:r>
            <a:r>
              <a:rPr kumimoji="1" lang="ja-JP" altLang="en-US" sz="4400" dirty="0" smtClean="0"/>
              <a:t>概要</a:t>
            </a:r>
            <a:r>
              <a:rPr kumimoji="1" lang="en-US" altLang="ja-JP" sz="4400" dirty="0" smtClean="0"/>
              <a:t>】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前書</a:t>
            </a:r>
            <a:r>
              <a:rPr lang="en-US" altLang="ja-JP" sz="2400" dirty="0" smtClean="0"/>
              <a:t>『</a:t>
            </a:r>
            <a:r>
              <a:rPr lang="ja-JP" altLang="en-US" sz="2400" dirty="0" smtClean="0"/>
              <a:t>イラストで学ぶ人工知能概論（講談社）</a:t>
            </a:r>
            <a:r>
              <a:rPr lang="en-US" altLang="ja-JP" sz="2400" dirty="0" smtClean="0"/>
              <a:t>』</a:t>
            </a:r>
            <a:r>
              <a:rPr lang="ja-JP" altLang="en-US" sz="2400" dirty="0"/>
              <a:t>でスフィンクスを倒して研究所に帰ってきた</a:t>
            </a:r>
            <a:r>
              <a:rPr lang="ja-JP" altLang="en-US" sz="2400" dirty="0">
                <a:solidFill>
                  <a:srgbClr val="FF0000"/>
                </a:solidFill>
              </a:rPr>
              <a:t>ホイールダック</a:t>
            </a:r>
            <a:r>
              <a:rPr lang="en-US" altLang="ja-JP" sz="2400" dirty="0">
                <a:solidFill>
                  <a:srgbClr val="FF0000"/>
                </a:solidFill>
              </a:rPr>
              <a:t>2 </a:t>
            </a:r>
            <a:r>
              <a:rPr lang="ja-JP" altLang="en-US" sz="2400" dirty="0">
                <a:solidFill>
                  <a:srgbClr val="FF0000"/>
                </a:solidFill>
              </a:rPr>
              <a:t>号</a:t>
            </a:r>
            <a:r>
              <a:rPr lang="ja-JP" altLang="en-US" sz="2400" dirty="0" smtClean="0"/>
              <a:t>．修復</a:t>
            </a:r>
            <a:r>
              <a:rPr lang="ja-JP" altLang="en-US" sz="2400" dirty="0"/>
              <a:t>と</a:t>
            </a:r>
            <a:r>
              <a:rPr lang="ja-JP" altLang="en-US" sz="2400" dirty="0" smtClean="0"/>
              <a:t>パワーアップにより，新たに</a:t>
            </a:r>
            <a:r>
              <a:rPr lang="ja-JP" altLang="en-US" sz="2400" dirty="0" smtClean="0">
                <a:solidFill>
                  <a:srgbClr val="FF0000"/>
                </a:solidFill>
              </a:rPr>
              <a:t>マニピュレータ</a:t>
            </a:r>
            <a:r>
              <a:rPr lang="ja-JP" altLang="en-US" sz="2400" dirty="0"/>
              <a:t>（ロボットアーム）</a:t>
            </a:r>
            <a:r>
              <a:rPr lang="ja-JP" altLang="en-US" sz="2400" dirty="0" smtClean="0"/>
              <a:t>が取り付けられ，家庭用</a:t>
            </a:r>
            <a:r>
              <a:rPr lang="ja-JP" altLang="en-US" sz="2400" dirty="0"/>
              <a:t>ロボットとして進化した</a:t>
            </a:r>
            <a:r>
              <a:rPr lang="ja-JP" altLang="en-US" sz="2400" dirty="0">
                <a:solidFill>
                  <a:srgbClr val="FF0000"/>
                </a:solidFill>
              </a:rPr>
              <a:t>ホイールダック</a:t>
            </a:r>
            <a:r>
              <a:rPr lang="en-US" altLang="ja-JP" sz="2400" dirty="0" smtClean="0">
                <a:solidFill>
                  <a:srgbClr val="FF0000"/>
                </a:solidFill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</a:rPr>
              <a:t>号</a:t>
            </a:r>
            <a:r>
              <a:rPr lang="en-US" altLang="ja-JP" sz="2400" dirty="0">
                <a:solidFill>
                  <a:srgbClr val="FF0000"/>
                </a:solidFill>
              </a:rPr>
              <a:t>@</a:t>
            </a:r>
            <a:r>
              <a:rPr lang="ja-JP" altLang="en-US" sz="2400" dirty="0" smtClean="0">
                <a:solidFill>
                  <a:srgbClr val="FF0000"/>
                </a:solidFill>
              </a:rPr>
              <a:t>ホーム</a:t>
            </a:r>
            <a:r>
              <a:rPr lang="ja-JP" altLang="en-US" sz="2400" dirty="0"/>
              <a:t>の誕生である！</a:t>
            </a:r>
          </a:p>
          <a:p>
            <a:r>
              <a:rPr lang="ja-JP" altLang="en-US" sz="2400" dirty="0" smtClean="0"/>
              <a:t>ホイールダック</a:t>
            </a:r>
            <a:r>
              <a:rPr lang="en-US" altLang="ja-JP" sz="2400" dirty="0"/>
              <a:t>2</a:t>
            </a:r>
            <a:r>
              <a:rPr lang="ja-JP" altLang="en-US" sz="2400" dirty="0" smtClean="0"/>
              <a:t>号</a:t>
            </a:r>
            <a:r>
              <a:rPr lang="en-US" altLang="ja-JP" sz="2400" dirty="0" smtClean="0"/>
              <a:t>@</a:t>
            </a:r>
            <a:r>
              <a:rPr lang="ja-JP" altLang="en-US" sz="2400" dirty="0" smtClean="0"/>
              <a:t>ホームは各章の</a:t>
            </a:r>
            <a:r>
              <a:rPr lang="en-US" altLang="ja-JP" sz="2400" dirty="0" smtClean="0"/>
              <a:t>STORY</a:t>
            </a:r>
            <a:r>
              <a:rPr lang="ja-JP" altLang="en-US" sz="2400" dirty="0" smtClean="0"/>
              <a:t>で与えられた問題点などに対し，増設されたマニピュレータをどのように制御するかを考えていく．</a:t>
            </a:r>
            <a:endParaRPr lang="ja-JP" altLang="en-US" sz="2400" dirty="0"/>
          </a:p>
          <a:p>
            <a:r>
              <a:rPr lang="ja-JP" altLang="en-US" sz="2400" dirty="0" smtClean="0"/>
              <a:t>家庭用</a:t>
            </a:r>
            <a:r>
              <a:rPr lang="ja-JP" altLang="en-US" sz="2400" dirty="0"/>
              <a:t>ロボットとして，マニピュレータを駆使して</a:t>
            </a:r>
            <a:r>
              <a:rPr lang="ja-JP" altLang="en-US" sz="2400" dirty="0" smtClean="0"/>
              <a:t>さまざまな</a:t>
            </a:r>
            <a:r>
              <a:rPr lang="ja-JP" altLang="en-US" sz="2400" dirty="0"/>
              <a:t>作業を手伝っていく．要求される作業も最初は簡単なものであるが，</a:t>
            </a:r>
            <a:r>
              <a:rPr lang="ja-JP" altLang="en-US" sz="2400" dirty="0" smtClean="0"/>
              <a:t>徐々に</a:t>
            </a:r>
            <a:r>
              <a:rPr lang="ja-JP" altLang="en-US" sz="2400" dirty="0"/>
              <a:t>複雑なものとなっていくのである</a:t>
            </a:r>
            <a:r>
              <a:rPr lang="ja-JP" altLang="en-US" sz="2400" dirty="0" smtClean="0"/>
              <a:t>．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65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064896" cy="5575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STORY</a:t>
            </a:r>
            <a:r>
              <a:rPr lang="ja-JP" altLang="en-US" sz="4000" dirty="0" smtClean="0"/>
              <a:t>マニピュレータを制御しよう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3312368"/>
          </a:xfrm>
        </p:spPr>
        <p:txBody>
          <a:bodyPr>
            <a:normAutofit lnSpcReduction="10000"/>
          </a:bodyPr>
          <a:lstStyle/>
          <a:p>
            <a:r>
              <a:rPr lang="ja-JP" altLang="en-US" sz="2200" dirty="0"/>
              <a:t>スフィンクスを倒して研究所に帰ってきたホイールダック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</a:t>
            </a:r>
            <a:r>
              <a:rPr lang="ja-JP" altLang="en-US" sz="2200" dirty="0" smtClean="0"/>
              <a:t>．しかし</a:t>
            </a:r>
            <a:r>
              <a:rPr lang="ja-JP" altLang="en-US" sz="2200" dirty="0"/>
              <a:t>，想像以上に損傷は激しく，博士は思い切って</a:t>
            </a:r>
            <a:r>
              <a:rPr lang="ja-JP" altLang="en-US" sz="2200" dirty="0" smtClean="0"/>
              <a:t>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号の修復とパワーアップをすることにした．博士が</a:t>
            </a:r>
            <a:r>
              <a:rPr lang="ja-JP" altLang="en-US" sz="2200" dirty="0" smtClean="0"/>
              <a:t>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号の修復を終えると，なんとホイールダック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号には</a:t>
            </a:r>
            <a:r>
              <a:rPr lang="ja-JP" altLang="en-US" sz="2200" dirty="0" smtClean="0"/>
              <a:t>マニピュレータ</a:t>
            </a:r>
            <a:r>
              <a:rPr lang="ja-JP" altLang="en-US" sz="2200" dirty="0"/>
              <a:t>（ロボットアーム）が付いていた</a:t>
            </a:r>
            <a:r>
              <a:rPr lang="ja-JP" altLang="en-US" sz="2200" dirty="0" smtClean="0"/>
              <a:t>．</a:t>
            </a:r>
            <a:endParaRPr lang="en-US" altLang="ja-JP" sz="2200" dirty="0" smtClean="0"/>
          </a:p>
          <a:p>
            <a:r>
              <a:rPr lang="ja-JP" altLang="en-US" sz="2200" dirty="0" smtClean="0"/>
              <a:t>博士</a:t>
            </a:r>
            <a:r>
              <a:rPr lang="ja-JP" altLang="en-US" sz="2200" dirty="0"/>
              <a:t>は言う「</a:t>
            </a:r>
            <a:r>
              <a:rPr lang="ja-JP" altLang="en-US" sz="2200" dirty="0" smtClean="0"/>
              <a:t>これから</a:t>
            </a:r>
            <a:r>
              <a:rPr lang="ja-JP" altLang="en-US" sz="2200" dirty="0"/>
              <a:t>は家庭用ロボットの時代だよ，人を助けるためには腕</a:t>
            </a:r>
            <a:r>
              <a:rPr lang="en-US" altLang="ja-JP" sz="2200" dirty="0"/>
              <a:t>1 </a:t>
            </a:r>
            <a:r>
              <a:rPr lang="ja-JP" altLang="en-US" sz="2200" dirty="0"/>
              <a:t>本</a:t>
            </a:r>
            <a:r>
              <a:rPr lang="ja-JP" altLang="en-US" sz="2200" dirty="0" smtClean="0"/>
              <a:t>くらいない</a:t>
            </a:r>
            <a:r>
              <a:rPr lang="ja-JP" altLang="en-US" sz="2200" dirty="0"/>
              <a:t>とね</a:t>
            </a:r>
            <a:r>
              <a:rPr lang="ja-JP" altLang="en-US" sz="2200" dirty="0" smtClean="0"/>
              <a:t>」</a:t>
            </a:r>
            <a:endParaRPr lang="en-US" altLang="ja-JP" sz="2200" dirty="0" smtClean="0"/>
          </a:p>
          <a:p>
            <a:r>
              <a:rPr lang="ja-JP" altLang="en-US" sz="2200" dirty="0" smtClean="0"/>
              <a:t>家庭用</a:t>
            </a:r>
            <a:r>
              <a:rPr lang="ja-JP" altLang="en-US" sz="2200" dirty="0"/>
              <a:t>ロボットとして進化したホイールダック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</a:t>
            </a:r>
            <a:r>
              <a:rPr lang="ja-JP" altLang="en-US" sz="2200" dirty="0" smtClean="0"/>
              <a:t>＠ホーム</a:t>
            </a:r>
            <a:r>
              <a:rPr lang="ja-JP" altLang="en-US" sz="2200" dirty="0"/>
              <a:t>の誕生である</a:t>
            </a:r>
            <a:r>
              <a:rPr lang="ja-JP" altLang="en-US" sz="2200" dirty="0" smtClean="0"/>
              <a:t>！</a:t>
            </a:r>
            <a:endParaRPr lang="ja-JP" altLang="en-US" sz="2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696"/>
            <a:ext cx="2818656" cy="25048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0493"/>
            <a:ext cx="4068035" cy="20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87142"/>
            <a:ext cx="5987008" cy="6880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400" dirty="0" smtClean="0"/>
              <a:t>ホイールダック２号とは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247" y="1390314"/>
            <a:ext cx="8229600" cy="438912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ホイールダック</a:t>
            </a:r>
            <a:r>
              <a:rPr lang="ja-JP" altLang="en-US" sz="2400" dirty="0"/>
              <a:t>２号は音声入力，視覚入力を得るセンサ系を持ち，</a:t>
            </a:r>
            <a:r>
              <a:rPr lang="ja-JP" altLang="en-US" sz="2400" dirty="0" smtClean="0"/>
              <a:t>オムニホイール</a:t>
            </a:r>
            <a:r>
              <a:rPr lang="ja-JP" altLang="en-US" sz="2400" dirty="0"/>
              <a:t>を用いて全方向に自由に移動できるものとする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『</a:t>
            </a:r>
            <a:r>
              <a:rPr kumimoji="1" lang="ja-JP" altLang="en-US" sz="2400" dirty="0" smtClean="0"/>
              <a:t>イラストで学ぶ人工知能概論（講談社）</a:t>
            </a:r>
            <a:r>
              <a:rPr kumimoji="1" lang="en-US" altLang="ja-JP" sz="2400" dirty="0" smtClean="0"/>
              <a:t>』</a:t>
            </a:r>
            <a:r>
              <a:rPr kumimoji="1" lang="ja-JP" altLang="en-US" sz="2400" dirty="0" smtClean="0"/>
              <a:t>で見事，スフィンクスを倒し，研究所に帰還した．</a:t>
            </a:r>
            <a:endParaRPr kumimoji="1" lang="ja-JP" altLang="en-US" sz="2400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7357">
            <a:off x="4712664" y="4427345"/>
            <a:ext cx="1663053" cy="16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ropbox\谷口先生へ\HP用ダック画像\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2" y="4164082"/>
            <a:ext cx="418883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48" y="3837955"/>
            <a:ext cx="2160240" cy="284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3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14998"/>
            <a:ext cx="5580620" cy="4964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3131" y="404664"/>
            <a:ext cx="2554693" cy="7103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登場人物</a:t>
            </a:r>
            <a:endParaRPr kumimoji="1" lang="ja-JP" altLang="en-US" sz="4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8727" y="6157949"/>
            <a:ext cx="36724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ホイールダック２号</a:t>
            </a:r>
            <a:r>
              <a:rPr lang="en-US" altLang="ja-JP" sz="2400" dirty="0" smtClean="0"/>
              <a:t>@</a:t>
            </a:r>
            <a:r>
              <a:rPr lang="ja-JP" altLang="en-US" sz="2400" dirty="0" smtClean="0"/>
              <a:t>ホーム</a:t>
            </a:r>
            <a:endParaRPr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990277" y="2297837"/>
            <a:ext cx="10293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ホノカ</a:t>
            </a:r>
            <a:endParaRPr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046759" y="1516901"/>
            <a:ext cx="10293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おじいちゃん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159805" y="1601264"/>
            <a:ext cx="87608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助手</a:t>
            </a:r>
            <a:endParaRPr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119624" y="1468445"/>
            <a:ext cx="87608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博士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090033" y="1468444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工場長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08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602632" cy="780696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Contents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1.0 </a:t>
            </a:r>
            <a:r>
              <a:rPr kumimoji="1" lang="ja-JP" altLang="en-US" dirty="0" smtClean="0"/>
              <a:t>本講義の概要</a:t>
            </a:r>
            <a:endParaRPr kumimoji="1" lang="en-US" altLang="ja-JP" dirty="0" smtClean="0"/>
          </a:p>
          <a:p>
            <a:r>
              <a:rPr lang="en-US" altLang="ja-JP" dirty="0" smtClean="0"/>
              <a:t>1.1  </a:t>
            </a:r>
            <a:r>
              <a:rPr lang="ja-JP" altLang="en-US" dirty="0" smtClean="0"/>
              <a:t>ロボットとは何か？</a:t>
            </a:r>
            <a:endParaRPr lang="en-US" altLang="ja-JP" dirty="0" smtClean="0"/>
          </a:p>
          <a:p>
            <a:r>
              <a:rPr kumimoji="1" lang="en-US" altLang="ja-JP" dirty="0" smtClean="0"/>
              <a:t>1.2 </a:t>
            </a:r>
            <a:r>
              <a:rPr kumimoji="1" lang="ja-JP" altLang="en-US" dirty="0" smtClean="0"/>
              <a:t>ロボットの要素技術とマニピュレータ制御</a:t>
            </a:r>
            <a:endParaRPr kumimoji="1" lang="en-US" altLang="ja-JP" dirty="0" smtClean="0"/>
          </a:p>
          <a:p>
            <a:r>
              <a:rPr lang="en-US" altLang="ja-JP" dirty="0" smtClean="0"/>
              <a:t>1.3 </a:t>
            </a:r>
            <a:r>
              <a:rPr lang="ja-JP" altLang="en-US" dirty="0" smtClean="0"/>
              <a:t>ロボット工学の基礎知識</a:t>
            </a:r>
            <a:endParaRPr lang="en-US" altLang="ja-JP" dirty="0" smtClean="0"/>
          </a:p>
          <a:p>
            <a:r>
              <a:rPr kumimoji="1" lang="en-US" altLang="ja-JP" dirty="0" smtClean="0"/>
              <a:t>1.4 </a:t>
            </a:r>
            <a:r>
              <a:rPr kumimoji="1" lang="ja-JP" altLang="en-US" dirty="0" smtClean="0"/>
              <a:t>ホイールダック２号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ホームと学ぼう！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81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650" y="476672"/>
            <a:ext cx="8075240" cy="5646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ロボット工学　シラバスの概要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0650" y="1412776"/>
            <a:ext cx="8229600" cy="438912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授業の</a:t>
            </a:r>
            <a:r>
              <a:rPr lang="ja-JP" altLang="en-US" sz="2400" dirty="0" smtClean="0"/>
              <a:t>概要</a:t>
            </a:r>
            <a:endParaRPr lang="en-US" altLang="ja-JP" sz="2400" dirty="0"/>
          </a:p>
          <a:p>
            <a:pPr lvl="1"/>
            <a:r>
              <a:rPr lang="ja-JP" altLang="en-US" dirty="0" smtClean="0"/>
              <a:t>ロボット</a:t>
            </a:r>
            <a:r>
              <a:rPr lang="ja-JP" altLang="en-US" dirty="0"/>
              <a:t>工学分野における</a:t>
            </a:r>
            <a:r>
              <a:rPr lang="ja-JP" altLang="en-US" dirty="0" smtClean="0"/>
              <a:t>マニピュレータ（ロボットアーム）制御</a:t>
            </a:r>
            <a:r>
              <a:rPr lang="ja-JP" altLang="en-US" dirty="0"/>
              <a:t>に焦点を当てる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機械力学，機械制御工学の</a:t>
            </a:r>
            <a:r>
              <a:rPr lang="ja-JP" altLang="en-US" dirty="0"/>
              <a:t>基礎を復習し，</a:t>
            </a:r>
            <a:r>
              <a:rPr lang="ja-JP" altLang="en-US" dirty="0" smtClean="0"/>
              <a:t>さらにマニピュレータの</a:t>
            </a:r>
            <a:r>
              <a:rPr lang="ja-JP" altLang="en-US" dirty="0"/>
              <a:t>運動学</a:t>
            </a:r>
            <a:r>
              <a:rPr lang="ja-JP" altLang="en-US" dirty="0" smtClean="0"/>
              <a:t>，運動方程式や様々な制御手法について</a:t>
            </a:r>
            <a:r>
              <a:rPr lang="ja-JP" altLang="en-US" dirty="0"/>
              <a:t>学ぶ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ロボットを動作させる上で必要なセンサやアクチュエータの知識についても解説する．</a:t>
            </a: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  <a:p>
            <a:r>
              <a:rPr lang="ja-JP" altLang="en-US" sz="2400" dirty="0"/>
              <a:t>履修しておくことが望まれる</a:t>
            </a:r>
            <a:r>
              <a:rPr lang="ja-JP" altLang="en-US" sz="2400" dirty="0" smtClean="0"/>
              <a:t>科目</a:t>
            </a:r>
            <a:endParaRPr lang="en-US" altLang="ja-JP" sz="2400" dirty="0" smtClean="0"/>
          </a:p>
          <a:p>
            <a:pPr lvl="1"/>
            <a:r>
              <a:rPr lang="ja-JP" altLang="en-US" dirty="0" smtClean="0"/>
              <a:t>数学基礎演習，物理基礎演習，線形代数</a:t>
            </a:r>
            <a:r>
              <a:rPr lang="en-US" altLang="ja-JP" dirty="0" smtClean="0"/>
              <a:t>I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解析</a:t>
            </a:r>
            <a:r>
              <a:rPr lang="en-US" altLang="ja-JP" dirty="0" smtClean="0"/>
              <a:t>I</a:t>
            </a:r>
            <a:r>
              <a:rPr lang="ja-JP" altLang="en-US" dirty="0" smtClean="0"/>
              <a:t>および演習，微分方程式，解析</a:t>
            </a:r>
            <a:r>
              <a:rPr lang="en-US" altLang="ja-JP" dirty="0" smtClean="0"/>
              <a:t>II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III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物理学</a:t>
            </a:r>
            <a:r>
              <a:rPr lang="en-US" altLang="ja-JP" dirty="0" smtClean="0"/>
              <a:t>I, II,</a:t>
            </a:r>
            <a:r>
              <a:rPr lang="ja-JP" altLang="en-US" dirty="0" smtClean="0"/>
              <a:t>機械力学</a:t>
            </a:r>
            <a:r>
              <a:rPr lang="en-US" altLang="ja-JP" dirty="0" smtClean="0"/>
              <a:t>I,</a:t>
            </a:r>
            <a:r>
              <a:rPr lang="ja-JP" altLang="en-US" dirty="0" smtClean="0"/>
              <a:t>電気基礎学など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9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4474840" cy="5783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シラバス（前半）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導入</a:t>
            </a:r>
            <a:r>
              <a:rPr lang="en-US" altLang="ja-JP" dirty="0" smtClean="0"/>
              <a:t>	</a:t>
            </a:r>
            <a:r>
              <a:rPr lang="ja-JP" altLang="en-US" dirty="0" smtClean="0"/>
              <a:t>マニピュレータを制御しよう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基本的な制御（並進系）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基本的な制御（回転系）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自由度と座標系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運動学と逆運動学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ロボット用アクチュエータ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917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20079</TotalTime>
  <Words>1602</Words>
  <Application>Microsoft Office PowerPoint</Application>
  <PresentationFormat>画面に合わせる (4:3)</PresentationFormat>
  <Paragraphs>171</Paragraphs>
  <Slides>27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HGP明朝E</vt:lpstr>
      <vt:lpstr>ＭＳ Ｐゴシック</vt:lpstr>
      <vt:lpstr>Arial</vt:lpstr>
      <vt:lpstr>Calibri</vt:lpstr>
      <vt:lpstr>Constantia</vt:lpstr>
      <vt:lpstr>Wingdings</vt:lpstr>
      <vt:lpstr>Wingdings 2</vt:lpstr>
      <vt:lpstr>リゾート</vt:lpstr>
      <vt:lpstr>ロボット工学 第1回　マニピュレータを制御しよう</vt:lpstr>
      <vt:lpstr>Information</vt:lpstr>
      <vt:lpstr>【概要】</vt:lpstr>
      <vt:lpstr>STORYマニピュレータを制御しよう</vt:lpstr>
      <vt:lpstr>ホイールダック２号とは</vt:lpstr>
      <vt:lpstr>登場人物</vt:lpstr>
      <vt:lpstr>Contents</vt:lpstr>
      <vt:lpstr>ロボット工学　シラバスの概要</vt:lpstr>
      <vt:lpstr>シラバス（前半）</vt:lpstr>
      <vt:lpstr>シラバス（後半）</vt:lpstr>
      <vt:lpstr>テキスト</vt:lpstr>
      <vt:lpstr>成績評価について</vt:lpstr>
      <vt:lpstr>講義の目的</vt:lpstr>
      <vt:lpstr>Contents</vt:lpstr>
      <vt:lpstr>ロボットとは何か？</vt:lpstr>
      <vt:lpstr>アニメ・SFの中のロボット</vt:lpstr>
      <vt:lpstr>Contents</vt:lpstr>
      <vt:lpstr>学問としてのロボット工学</vt:lpstr>
      <vt:lpstr>ロボットの要素技術</vt:lpstr>
      <vt:lpstr>マニピュレータ制御</vt:lpstr>
      <vt:lpstr>Contents</vt:lpstr>
      <vt:lpstr>ロボット工学の基礎知識(1)</vt:lpstr>
      <vt:lpstr>ロボット工学の基礎知識(2)</vt:lpstr>
      <vt:lpstr>ロボット工学の基礎知識(3)</vt:lpstr>
      <vt:lpstr>Contents</vt:lpstr>
      <vt:lpstr>ホイールダック@ホームと学ぼう！</vt:lpstr>
      <vt:lpstr>第1章のまとめ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339</cp:revision>
  <cp:lastPrinted>2013-10-01T06:54:24Z</cp:lastPrinted>
  <dcterms:created xsi:type="dcterms:W3CDTF">2012-07-12T01:49:14Z</dcterms:created>
  <dcterms:modified xsi:type="dcterms:W3CDTF">2018-02-03T06:51:04Z</dcterms:modified>
</cp:coreProperties>
</file>