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73" r:id="rId2"/>
    <p:sldId id="474" r:id="rId3"/>
    <p:sldId id="408" r:id="rId4"/>
    <p:sldId id="447" r:id="rId5"/>
    <p:sldId id="451" r:id="rId6"/>
    <p:sldId id="475" r:id="rId7"/>
    <p:sldId id="476" r:id="rId8"/>
    <p:sldId id="452" r:id="rId9"/>
    <p:sldId id="477" r:id="rId10"/>
    <p:sldId id="478" r:id="rId11"/>
    <p:sldId id="479" r:id="rId12"/>
    <p:sldId id="480" r:id="rId13"/>
    <p:sldId id="481" r:id="rId14"/>
    <p:sldId id="482" r:id="rId15"/>
    <p:sldId id="486" r:id="rId16"/>
    <p:sldId id="483" r:id="rId17"/>
    <p:sldId id="484" r:id="rId18"/>
    <p:sldId id="485" r:id="rId19"/>
    <p:sldId id="487" r:id="rId20"/>
    <p:sldId id="468" r:id="rId21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9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2063F-5B66-4DE5-B723-E7B075FE503A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BE2F-0215-46CF-AC68-46A001918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51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290CC-E165-4975-A2DF-AB660994BD7B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3144C-85AE-4336-A6C0-89584B527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89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mazon.co.jp/gp/product/4061538233/ref=as_li_ss_tl?ie=UTF8&amp;camp=247&amp;creative=7399&amp;creativeASIN=4061538233&amp;linkCode=as2&amp;tag=tanichustudio-2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ロボット工学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400" dirty="0" smtClean="0"/>
              <a:t>第</a:t>
            </a:r>
            <a:r>
              <a:rPr lang="en-US" altLang="ja-JP" sz="2400" dirty="0"/>
              <a:t>2</a:t>
            </a:r>
            <a:r>
              <a:rPr lang="ja-JP" altLang="en-US" sz="2400" dirty="0" smtClean="0"/>
              <a:t>回　基本的な制御（並進系）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3843442"/>
            <a:ext cx="7854696" cy="1752600"/>
          </a:xfrm>
        </p:spPr>
        <p:txBody>
          <a:bodyPr/>
          <a:lstStyle/>
          <a:p>
            <a:r>
              <a:rPr lang="ja-JP" altLang="en-US" dirty="0" smtClean="0"/>
              <a:t>福岡工業大学 工学部 知能機械工学科</a:t>
            </a:r>
            <a:endParaRPr lang="en-US" altLang="ja-JP" dirty="0" smtClean="0"/>
          </a:p>
          <a:p>
            <a:r>
              <a:rPr kumimoji="1" lang="ja-JP" altLang="en-US" dirty="0" smtClean="0"/>
              <a:t>木野　仁</a:t>
            </a:r>
            <a:endParaRPr kumimoji="1" lang="ja-JP" altLang="en-US" dirty="0"/>
          </a:p>
        </p:txBody>
      </p:sp>
      <p:pic>
        <p:nvPicPr>
          <p:cNvPr id="4" name="Picture 1" descr="C:\Users\user\Dropbox\8_lecture\13講義\人工知能概論\ホイールダック２号\ペンロボ背景透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71" y="0"/>
            <a:ext cx="1981196" cy="19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04073" y="5061947"/>
            <a:ext cx="8939927" cy="18722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本サイトで提供されるコンテンツの著作権は，木野仁，谷口忠大，峰岸桃，（株）講談社にある．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非営利目的に限り，ファイルのダウンロード，印刷，複製，大量の印刷を自由に行ってよい．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講義や勉強会などで配布し，利用していただくのも大歓迎である</a:t>
            </a:r>
            <a:r>
              <a:rPr lang="ja-JP" altLang="en-US" dirty="0" smtClean="0">
                <a:solidFill>
                  <a:schemeClr val="bg1"/>
                </a:solidFill>
              </a:rPr>
              <a:t>．ただし</a:t>
            </a:r>
            <a:r>
              <a:rPr lang="ja-JP" altLang="en-US" dirty="0">
                <a:solidFill>
                  <a:schemeClr val="bg1"/>
                </a:solidFill>
              </a:rPr>
              <a:t>，そうして作ったものを無断で販売することを禁止する．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chemeClr val="bg1"/>
                </a:solidFill>
              </a:rPr>
              <a:t>つね</a:t>
            </a:r>
            <a:r>
              <a:rPr lang="ja-JP" altLang="en-US" dirty="0">
                <a:solidFill>
                  <a:schemeClr val="bg1"/>
                </a:solidFill>
              </a:rPr>
              <a:t>に最新版を配布したいので，ファイルのネット上での再配布も禁止する．</a:t>
            </a:r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8" y="260648"/>
            <a:ext cx="2351703" cy="26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4400" dirty="0" smtClean="0"/>
              <a:t>2.1.3 </a:t>
            </a:r>
            <a:r>
              <a:rPr lang="ja-JP" altLang="en-US" sz="4400" dirty="0" smtClean="0"/>
              <a:t>積分と速度・加速度</a:t>
            </a:r>
            <a:r>
              <a:rPr lang="en-US" altLang="ja-JP" sz="4400" dirty="0" smtClean="0"/>
              <a:t>(3)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45" y="2060848"/>
            <a:ext cx="849702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3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4400" dirty="0" smtClean="0"/>
              <a:t>2.1.4 </a:t>
            </a:r>
            <a:r>
              <a:rPr lang="ja-JP" altLang="en-US" sz="4400" dirty="0" smtClean="0"/>
              <a:t>自由落下の公式と微分・積分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44824"/>
            <a:ext cx="8400594" cy="4389120"/>
          </a:xfrm>
        </p:spPr>
        <p:txBody>
          <a:bodyPr>
            <a:normAutofit/>
          </a:bodyPr>
          <a:lstStyle/>
          <a:p>
            <a:r>
              <a:rPr lang="ja-JP" altLang="en-US" sz="2400" b="1" dirty="0" smtClean="0"/>
              <a:t>高校で習った自由落下の公式は微分・積分で説明できる．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501008"/>
            <a:ext cx="3789351" cy="194477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05" y="3284984"/>
            <a:ext cx="2628723" cy="26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31224" cy="63668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2.1 </a:t>
            </a:r>
            <a:r>
              <a:rPr kumimoji="1" lang="ja-JP" altLang="en-US" dirty="0" smtClean="0"/>
              <a:t>並進の力学</a:t>
            </a:r>
            <a:endParaRPr kumimoji="1" lang="en-US" altLang="ja-JP" dirty="0" smtClean="0"/>
          </a:p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.2 </a:t>
            </a:r>
            <a:r>
              <a:rPr kumimoji="1" lang="ja-JP" altLang="en-US" dirty="0" smtClean="0"/>
              <a:t>並進運動における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制御</a:t>
            </a:r>
            <a:endParaRPr kumimoji="1" lang="en-US" altLang="ja-JP" dirty="0" smtClean="0"/>
          </a:p>
          <a:p>
            <a:r>
              <a:rPr lang="en-US" altLang="ja-JP" dirty="0" smtClean="0"/>
              <a:t>2.3 </a:t>
            </a:r>
            <a:r>
              <a:rPr lang="ja-JP" altLang="en-US" dirty="0" smtClean="0"/>
              <a:t>並進運動における</a:t>
            </a:r>
            <a:r>
              <a:rPr lang="en-US" altLang="ja-JP" dirty="0" smtClean="0"/>
              <a:t>PD</a:t>
            </a:r>
            <a:r>
              <a:rPr lang="ja-JP" altLang="en-US" dirty="0" smtClean="0"/>
              <a:t>制御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2420888"/>
            <a:ext cx="52565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14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368" y="784658"/>
            <a:ext cx="5987008" cy="5669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4400" dirty="0" smtClean="0"/>
              <a:t>2.2.1   P</a:t>
            </a:r>
            <a:r>
              <a:rPr lang="ja-JP" altLang="en-US" sz="4400" dirty="0" smtClean="0"/>
              <a:t>制御の考え方</a:t>
            </a:r>
            <a:r>
              <a:rPr lang="en-US" altLang="ja-JP" sz="4400" dirty="0" smtClean="0"/>
              <a:t>(1)</a:t>
            </a:r>
            <a:endParaRPr kumimoji="1" lang="ja-JP" altLang="en-US" sz="4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51594"/>
            <a:ext cx="7200800" cy="34896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71" y="4293096"/>
            <a:ext cx="4835810" cy="24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6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6297" y="682916"/>
            <a:ext cx="5770984" cy="6389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4400" dirty="0" smtClean="0"/>
              <a:t>2.2.2 P</a:t>
            </a:r>
            <a:r>
              <a:rPr lang="ja-JP" altLang="en-US" sz="4400" dirty="0" smtClean="0"/>
              <a:t>制御の動作（１）</a:t>
            </a:r>
            <a:endParaRPr kumimoji="1" lang="ja-JP" altLang="en-US" sz="4400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5185" y="1555695"/>
            <a:ext cx="8229600" cy="3866156"/>
          </a:xfrm>
        </p:spPr>
        <p:txBody>
          <a:bodyPr>
            <a:normAutofit/>
          </a:bodyPr>
          <a:lstStyle/>
          <a:p>
            <a:r>
              <a:rPr lang="en-US" altLang="ja-JP" sz="2400" b="1" dirty="0" smtClean="0"/>
              <a:t>P</a:t>
            </a:r>
            <a:r>
              <a:rPr lang="ja-JP" altLang="en-US" sz="2400" b="1" dirty="0" smtClean="0"/>
              <a:t>制御</a:t>
            </a:r>
            <a:endParaRPr lang="en-US" altLang="ja-JP" sz="2400" dirty="0" smtClean="0"/>
          </a:p>
          <a:p>
            <a:pPr lvl="1"/>
            <a:r>
              <a:rPr lang="ja-JP" altLang="en-US" dirty="0" smtClean="0"/>
              <a:t>仮想バネの力を発生させる．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仮想バネは目標位置と現在</a:t>
            </a:r>
            <a:r>
              <a:rPr lang="ja-JP" altLang="en-US" dirty="0"/>
              <a:t>値</a:t>
            </a:r>
            <a:r>
              <a:rPr lang="ja-JP" altLang="en-US" dirty="0" smtClean="0"/>
              <a:t>の差に比例した力を発生させる．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5" y="3861048"/>
            <a:ext cx="4162096" cy="232418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170" y="3650403"/>
            <a:ext cx="429576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42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2176" y="764704"/>
            <a:ext cx="5517976" cy="59399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4400" dirty="0" smtClean="0"/>
              <a:t>2.2.2  P</a:t>
            </a:r>
            <a:r>
              <a:rPr lang="ja-JP" altLang="en-US" sz="4400" dirty="0" smtClean="0"/>
              <a:t>制御の動作</a:t>
            </a:r>
            <a:r>
              <a:rPr lang="en-US" altLang="ja-JP" sz="4400" dirty="0" smtClean="0"/>
              <a:t>(2)</a:t>
            </a:r>
            <a:endParaRPr kumimoji="1" lang="ja-JP" altLang="en-US" sz="4400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176" y="1594480"/>
            <a:ext cx="8229600" cy="4389120"/>
          </a:xfrm>
        </p:spPr>
        <p:txBody>
          <a:bodyPr>
            <a:normAutofit/>
          </a:bodyPr>
          <a:lstStyle/>
          <a:p>
            <a:r>
              <a:rPr lang="en-US" altLang="ja-JP" sz="2400" b="1" dirty="0" smtClean="0"/>
              <a:t>P</a:t>
            </a:r>
            <a:r>
              <a:rPr lang="ja-JP" altLang="en-US" sz="2400" b="1" dirty="0" smtClean="0"/>
              <a:t>制御</a:t>
            </a:r>
            <a:endParaRPr lang="en-US" altLang="ja-JP" sz="2400" dirty="0" smtClean="0"/>
          </a:p>
          <a:p>
            <a:pPr lvl="1"/>
            <a:r>
              <a:rPr lang="ja-JP" altLang="en-US" dirty="0" smtClean="0"/>
              <a:t>目標値から行き過ぎた量をオーバーシュートという．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仮想バネの「バネの強さ」を調節することで，運動の挙動が変化する．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7" y="3645024"/>
            <a:ext cx="8024677" cy="30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5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375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2.1 </a:t>
            </a:r>
            <a:r>
              <a:rPr kumimoji="1" lang="ja-JP" altLang="en-US" dirty="0" smtClean="0"/>
              <a:t>並進の力学</a:t>
            </a:r>
            <a:endParaRPr kumimoji="1" lang="en-US" altLang="ja-JP" dirty="0" smtClean="0"/>
          </a:p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.2 </a:t>
            </a:r>
            <a:r>
              <a:rPr kumimoji="1" lang="ja-JP" altLang="en-US" dirty="0" smtClean="0"/>
              <a:t>並進運動における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制御</a:t>
            </a:r>
            <a:endParaRPr kumimoji="1" lang="en-US" altLang="ja-JP" dirty="0" smtClean="0"/>
          </a:p>
          <a:p>
            <a:r>
              <a:rPr lang="en-US" altLang="ja-JP" dirty="0" smtClean="0"/>
              <a:t>2.3 </a:t>
            </a:r>
            <a:r>
              <a:rPr lang="ja-JP" altLang="en-US" dirty="0" smtClean="0"/>
              <a:t>並進運動における</a:t>
            </a:r>
            <a:r>
              <a:rPr lang="en-US" altLang="ja-JP" dirty="0" smtClean="0"/>
              <a:t>PD</a:t>
            </a:r>
            <a:r>
              <a:rPr lang="ja-JP" altLang="en-US" dirty="0" smtClean="0"/>
              <a:t>制御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2852936"/>
            <a:ext cx="52565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55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6510040" cy="6389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4400" dirty="0" smtClean="0"/>
              <a:t>2.3.1 </a:t>
            </a:r>
            <a:r>
              <a:rPr lang="ja-JP" altLang="en-US" sz="4400" dirty="0" smtClean="0"/>
              <a:t>ダンパ（減衰器）とは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11" y="3501008"/>
            <a:ext cx="5112568" cy="2888773"/>
          </a:xfrm>
          <a:prstGeom prst="rect">
            <a:avLst/>
          </a:prstGeom>
        </p:spPr>
      </p:pic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844824"/>
            <a:ext cx="8229600" cy="4389120"/>
          </a:xfrm>
        </p:spPr>
        <p:txBody>
          <a:bodyPr>
            <a:normAutofit/>
          </a:bodyPr>
          <a:lstStyle/>
          <a:p>
            <a:r>
              <a:rPr lang="ja-JP" altLang="en-US" sz="2400" b="1" dirty="0" smtClean="0"/>
              <a:t>ダンパの特徴</a:t>
            </a:r>
            <a:endParaRPr lang="en-US" altLang="ja-JP" sz="2400" dirty="0" smtClean="0"/>
          </a:p>
          <a:p>
            <a:pPr lvl="1"/>
            <a:r>
              <a:rPr lang="ja-JP" altLang="en-US" dirty="0" smtClean="0"/>
              <a:t>速度に比例した抵抗力を発生させる．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81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39180"/>
            <a:ext cx="5285763" cy="62413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4400" dirty="0" smtClean="0"/>
              <a:t>2.3.2 </a:t>
            </a:r>
            <a:r>
              <a:rPr lang="ja-JP" altLang="en-US" sz="4400" dirty="0" smtClean="0"/>
              <a:t>並進系の</a:t>
            </a:r>
            <a:r>
              <a:rPr lang="en-US" altLang="ja-JP" sz="4400" dirty="0" smtClean="0"/>
              <a:t>PD</a:t>
            </a:r>
            <a:r>
              <a:rPr lang="ja-JP" altLang="en-US" sz="4400" dirty="0" smtClean="0"/>
              <a:t>制御</a:t>
            </a:r>
            <a:endParaRPr kumimoji="1" lang="ja-JP" altLang="en-US" sz="4400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7793" y="1486529"/>
            <a:ext cx="8229600" cy="4389120"/>
          </a:xfrm>
        </p:spPr>
        <p:txBody>
          <a:bodyPr>
            <a:normAutofit/>
          </a:bodyPr>
          <a:lstStyle/>
          <a:p>
            <a:r>
              <a:rPr lang="en-US" altLang="ja-JP" sz="2400" b="1" dirty="0" smtClean="0"/>
              <a:t>PD</a:t>
            </a:r>
            <a:r>
              <a:rPr lang="ja-JP" altLang="en-US" sz="2400" b="1" dirty="0" smtClean="0"/>
              <a:t>制御</a:t>
            </a:r>
            <a:endParaRPr lang="en-US" altLang="ja-JP" sz="2400" dirty="0" smtClean="0"/>
          </a:p>
          <a:p>
            <a:pPr lvl="1"/>
            <a:r>
              <a:rPr lang="ja-JP" altLang="en-US" dirty="0" smtClean="0"/>
              <a:t>仮想バネと仮想ダンパを組み合わせて力を発生させる．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仮想ダンパのブレーキ効果によって，振動が抑制可能．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273" y="105165"/>
            <a:ext cx="3250688" cy="17124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657" y="3861048"/>
            <a:ext cx="3354630" cy="252795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06" y="3861048"/>
            <a:ext cx="4432286" cy="26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787737"/>
            <a:ext cx="2294678" cy="63773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400" dirty="0" smtClean="0"/>
              <a:t>章末問題</a:t>
            </a:r>
            <a:endParaRPr kumimoji="1" lang="ja-JP" altLang="en-US" sz="4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05" y="1416324"/>
            <a:ext cx="7005325" cy="127051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49" y="2856303"/>
            <a:ext cx="7382957" cy="91824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774550"/>
            <a:ext cx="8147248" cy="82653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49" y="4835544"/>
            <a:ext cx="8813243" cy="13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4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780696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このスライドは「</a:t>
            </a:r>
            <a:r>
              <a:rPr kumimoji="1" lang="ja-JP" altLang="en-US" dirty="0" smtClean="0">
                <a:hlinkClick r:id="rId2"/>
              </a:rPr>
              <a:t>イラストで学ぶロボット工学</a:t>
            </a:r>
            <a:r>
              <a:rPr kumimoji="1" lang="ja-JP" altLang="en-US" dirty="0" smtClean="0"/>
              <a:t>」を講義で活用したり，勉強会で利用したりするために提供されているスライドです．</a:t>
            </a:r>
            <a:endParaRPr kumimoji="1" lang="en-US" altLang="ja-JP" dirty="0" smtClean="0"/>
          </a:p>
          <a:p>
            <a:r>
              <a:rPr lang="ja-JP" altLang="en-US" dirty="0"/>
              <a:t>「</a:t>
            </a:r>
            <a:r>
              <a:rPr lang="ja-JP" altLang="en-US" dirty="0">
                <a:hlinkClick r:id="rId2"/>
              </a:rPr>
              <a:t>イラストで</a:t>
            </a:r>
            <a:r>
              <a:rPr lang="ja-JP" altLang="en-US" dirty="0" smtClean="0">
                <a:hlinkClick r:id="rId2"/>
              </a:rPr>
              <a:t>学ぶロボット工学</a:t>
            </a:r>
            <a:r>
              <a:rPr lang="ja-JP" altLang="en-US" dirty="0" smtClean="0"/>
              <a:t>」をご購入頂けていない方は，必ずご購入いただいてからご利用ください．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7739" y="1856006"/>
            <a:ext cx="3403261" cy="44338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6" y="4741224"/>
            <a:ext cx="2095487" cy="20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3682752" cy="6503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第</a:t>
            </a:r>
            <a:r>
              <a:rPr lang="en-US" altLang="ja-JP" sz="4400" dirty="0" smtClean="0"/>
              <a:t>2</a:t>
            </a:r>
            <a:r>
              <a:rPr lang="ja-JP" altLang="en-US" sz="4400" dirty="0" smtClean="0"/>
              <a:t>章のまとめ</a:t>
            </a:r>
            <a:endParaRPr kumimoji="1" lang="ja-JP" altLang="en-US" sz="4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8316924" cy="35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9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7513075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STORY </a:t>
            </a:r>
            <a:r>
              <a:rPr lang="ja-JP" altLang="en-US" sz="4000" dirty="0" smtClean="0"/>
              <a:t>基本的</a:t>
            </a:r>
            <a:r>
              <a:rPr lang="ja-JP" altLang="en-US" sz="4000" dirty="0"/>
              <a:t>な制御（並進系）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215400"/>
            <a:ext cx="8496944" cy="2717656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新たに博士にロボットアームを付けてもらったホイールダック</a:t>
            </a:r>
            <a:r>
              <a:rPr lang="en-US" altLang="ja-JP" sz="2200" dirty="0"/>
              <a:t>2</a:t>
            </a:r>
            <a:r>
              <a:rPr lang="ja-JP" altLang="en-US" sz="2200" dirty="0"/>
              <a:t>号は研究所の中で動いてみることにした．しかし，思ったように動けない．そう，ホイールダック</a:t>
            </a:r>
            <a:r>
              <a:rPr lang="en-US" altLang="ja-JP" sz="2200" dirty="0"/>
              <a:t>2</a:t>
            </a:r>
            <a:r>
              <a:rPr lang="ja-JP" altLang="en-US" sz="2200" dirty="0"/>
              <a:t>号の重さや形が変わってしまい，これまでと同じようにはオムニホイールでうまく体を前後に動かせなくなっていたのだ</a:t>
            </a:r>
            <a:r>
              <a:rPr lang="ja-JP" altLang="en-US" sz="2200" dirty="0" smtClean="0"/>
              <a:t>．</a:t>
            </a:r>
            <a:endParaRPr lang="en-US" altLang="ja-JP" sz="2200" dirty="0" smtClean="0"/>
          </a:p>
          <a:p>
            <a:r>
              <a:rPr lang="ja-JP" altLang="en-US" sz="2200" dirty="0" smtClean="0"/>
              <a:t>助手</a:t>
            </a:r>
            <a:r>
              <a:rPr lang="ja-JP" altLang="en-US" sz="2200" dirty="0"/>
              <a:t>「博士，これは移動制御機構からのチューニングのやり直しですね！</a:t>
            </a:r>
            <a:r>
              <a:rPr lang="ja-JP" altLang="en-US" sz="2200" dirty="0" smtClean="0"/>
              <a:t>」</a:t>
            </a:r>
            <a:endParaRPr lang="en-US" altLang="ja-JP" sz="2200" dirty="0" smtClean="0"/>
          </a:p>
          <a:p>
            <a:r>
              <a:rPr lang="ja-JP" altLang="en-US" sz="2200" dirty="0" smtClean="0"/>
              <a:t>博士</a:t>
            </a:r>
            <a:r>
              <a:rPr lang="ja-JP" altLang="en-US" sz="2200" dirty="0"/>
              <a:t>「助手君，ここは君に任せるよ！」助手「あ・・・はい」　ホイールダック</a:t>
            </a:r>
            <a:r>
              <a:rPr lang="en-US" altLang="ja-JP" sz="2200" dirty="0"/>
              <a:t>2</a:t>
            </a:r>
            <a:r>
              <a:rPr lang="ja-JP" altLang="en-US" sz="2200" dirty="0"/>
              <a:t>号くんはちゃんとまた動けるようになるのか</a:t>
            </a:r>
            <a:r>
              <a:rPr lang="ja-JP" altLang="en-US" sz="2200" dirty="0" smtClean="0"/>
              <a:t>？</a:t>
            </a:r>
            <a:endParaRPr kumimoji="1" lang="ja-JP" altLang="en-US" sz="2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21088"/>
            <a:ext cx="2705006" cy="24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098576" cy="5646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2.1 </a:t>
            </a:r>
            <a:r>
              <a:rPr kumimoji="1" lang="ja-JP" altLang="en-US" dirty="0" smtClean="0"/>
              <a:t>並進の力学</a:t>
            </a:r>
            <a:endParaRPr kumimoji="1" lang="en-US" altLang="ja-JP" dirty="0" smtClean="0"/>
          </a:p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.2 </a:t>
            </a:r>
            <a:r>
              <a:rPr kumimoji="1" lang="ja-JP" altLang="en-US" dirty="0" smtClean="0"/>
              <a:t>並進運動における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制御</a:t>
            </a:r>
            <a:endParaRPr kumimoji="1" lang="en-US" altLang="ja-JP" dirty="0" smtClean="0"/>
          </a:p>
          <a:p>
            <a:r>
              <a:rPr lang="en-US" altLang="ja-JP" dirty="0" smtClean="0"/>
              <a:t>2.3 </a:t>
            </a:r>
            <a:r>
              <a:rPr lang="ja-JP" altLang="en-US" dirty="0" smtClean="0"/>
              <a:t>並進運動における</a:t>
            </a:r>
            <a:r>
              <a:rPr lang="en-US" altLang="ja-JP" dirty="0" smtClean="0"/>
              <a:t>PD</a:t>
            </a:r>
            <a:r>
              <a:rPr lang="ja-JP" altLang="en-US" dirty="0" smtClean="0"/>
              <a:t>制御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844824"/>
            <a:ext cx="52565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58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6652" y="718880"/>
            <a:ext cx="5941038" cy="7467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2.1.1 </a:t>
            </a:r>
            <a:r>
              <a:rPr kumimoji="1" lang="ja-JP" altLang="en-US" sz="4400" dirty="0" smtClean="0"/>
              <a:t>物理と微分・積分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5871" y="1502898"/>
            <a:ext cx="8229600" cy="4389120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微分の表記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kumimoji="1" lang="ja-JP" altLang="en-US" sz="2400" dirty="0" smtClean="0"/>
              <a:t>並進運動の距離を時間で微分すると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 </a:t>
            </a:r>
            <a:r>
              <a:rPr kumimoji="1" lang="ja-JP" altLang="en-US" sz="2400" dirty="0" smtClean="0"/>
              <a:t>速度になる．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782" y="1794788"/>
            <a:ext cx="1733342" cy="7371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775239"/>
            <a:ext cx="1809270" cy="77619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021" y="3140968"/>
            <a:ext cx="3419872" cy="361154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93" y="3695540"/>
            <a:ext cx="475855" cy="33576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380" y="2604499"/>
            <a:ext cx="395917" cy="27022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782" y="3681184"/>
            <a:ext cx="2448110" cy="7276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5573" y="2569163"/>
            <a:ext cx="379426" cy="32331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1640" y="3695540"/>
            <a:ext cx="488588" cy="26368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7171" y="2631284"/>
            <a:ext cx="150688" cy="26119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7859" y="2612647"/>
            <a:ext cx="254039" cy="2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1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162" y="692695"/>
            <a:ext cx="6805134" cy="70278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2.1.2 </a:t>
            </a:r>
            <a:r>
              <a:rPr kumimoji="1" lang="ja-JP" altLang="en-US" sz="4400" dirty="0" smtClean="0"/>
              <a:t>微分と速度・加速度</a:t>
            </a:r>
            <a:r>
              <a:rPr kumimoji="1" lang="en-US" altLang="ja-JP" sz="4400" dirty="0" smtClean="0"/>
              <a:t>(1)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162" y="1624673"/>
            <a:ext cx="8229600" cy="4389120"/>
          </a:xfrm>
        </p:spPr>
        <p:txBody>
          <a:bodyPr/>
          <a:lstStyle/>
          <a:p>
            <a:r>
              <a:rPr kumimoji="1" lang="ja-JP" altLang="en-US" sz="2400" dirty="0" smtClean="0"/>
              <a:t>並進運動の速度を時間で微分すると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 加速度になる</a:t>
            </a:r>
            <a:r>
              <a:rPr lang="ja-JP" altLang="en-US" dirty="0" smtClean="0"/>
              <a:t>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24" y="1395478"/>
            <a:ext cx="457828" cy="32304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027" y="3212976"/>
            <a:ext cx="3658538" cy="33524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14" y="2516308"/>
            <a:ext cx="461216" cy="31266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11" y="3360347"/>
            <a:ext cx="2782493" cy="79622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728" y="4350921"/>
            <a:ext cx="4536504" cy="8409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2052" y="1444706"/>
            <a:ext cx="416151" cy="22458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2870" y="2520283"/>
            <a:ext cx="648808" cy="3086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4003" y="1444789"/>
            <a:ext cx="138731" cy="24046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3971" y="1430320"/>
            <a:ext cx="247033" cy="2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2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389120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距離・速度・加速度の関係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60" y="2780927"/>
            <a:ext cx="4205897" cy="316498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44" y="2852936"/>
            <a:ext cx="4232664" cy="3172578"/>
          </a:xfrm>
          <a:prstGeom prst="rect">
            <a:avLst/>
          </a:prstGeom>
        </p:spPr>
      </p:pic>
      <p:sp>
        <p:nvSpPr>
          <p:cNvPr id="14" name="タイトル 1"/>
          <p:cNvSpPr txBox="1">
            <a:spLocks/>
          </p:cNvSpPr>
          <p:nvPr/>
        </p:nvSpPr>
        <p:spPr>
          <a:xfrm>
            <a:off x="539552" y="626219"/>
            <a:ext cx="6589110" cy="714139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dirty="0" smtClean="0"/>
              <a:t>2.1.2 </a:t>
            </a:r>
            <a:r>
              <a:rPr lang="ja-JP" altLang="en-US" sz="4400" dirty="0" smtClean="0"/>
              <a:t>微分と速度・加速度</a:t>
            </a:r>
            <a:r>
              <a:rPr lang="en-US" altLang="ja-JP" sz="4400" dirty="0" smtClean="0"/>
              <a:t>(2)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68976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62338"/>
            <a:ext cx="6779096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4400" dirty="0" smtClean="0"/>
              <a:t>2.1.3 </a:t>
            </a:r>
            <a:r>
              <a:rPr lang="ja-JP" altLang="en-US" sz="4400" dirty="0" smtClean="0"/>
              <a:t>積分と速度・加速度</a:t>
            </a:r>
            <a:r>
              <a:rPr lang="en-US" altLang="ja-JP" sz="4400" dirty="0" smtClean="0"/>
              <a:t>(1)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120"/>
          </a:xfrm>
        </p:spPr>
        <p:txBody>
          <a:bodyPr/>
          <a:lstStyle/>
          <a:p>
            <a:r>
              <a:rPr lang="ja-JP" altLang="en-US" sz="2400" b="1" dirty="0"/>
              <a:t>並進運動</a:t>
            </a:r>
            <a:r>
              <a:rPr lang="ja-JP" altLang="en-US" sz="2400" b="1" dirty="0" smtClean="0"/>
              <a:t>の速度</a:t>
            </a:r>
            <a:r>
              <a:rPr lang="ja-JP" altLang="en-US" sz="2400" b="1" dirty="0"/>
              <a:t>を時間で積分する</a:t>
            </a:r>
            <a:r>
              <a:rPr lang="ja-JP" altLang="en-US" sz="2400" b="1" dirty="0" smtClean="0"/>
              <a:t>と距離に</a:t>
            </a:r>
            <a:r>
              <a:rPr lang="ja-JP" altLang="en-US" sz="2400" b="1" dirty="0"/>
              <a:t>なる．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386" y="2564903"/>
            <a:ext cx="3281414" cy="40267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780928"/>
            <a:ext cx="3312368" cy="96765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540" y="1490996"/>
            <a:ext cx="436205" cy="30779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647" y="1490777"/>
            <a:ext cx="489982" cy="2644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458" y="1507852"/>
            <a:ext cx="151237" cy="26214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147" y="1515894"/>
            <a:ext cx="222188" cy="25921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5947" y="1460679"/>
            <a:ext cx="395917" cy="27022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1864" y="1443125"/>
            <a:ext cx="323005" cy="27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9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529" y="734434"/>
            <a:ext cx="6587539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4400" dirty="0" smtClean="0"/>
              <a:t>2.1.3 </a:t>
            </a:r>
            <a:r>
              <a:rPr lang="ja-JP" altLang="en-US" sz="4400" dirty="0" smtClean="0"/>
              <a:t>積分と速度・加速度</a:t>
            </a:r>
            <a:r>
              <a:rPr lang="en-US" altLang="ja-JP" sz="4400" dirty="0" smtClean="0"/>
              <a:t>(2)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89120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並進運動</a:t>
            </a:r>
            <a:r>
              <a:rPr lang="ja-JP" altLang="en-US" sz="2400" b="1" dirty="0" smtClean="0"/>
              <a:t>の加速度</a:t>
            </a:r>
            <a:r>
              <a:rPr lang="ja-JP" altLang="en-US" sz="2400" b="1" dirty="0"/>
              <a:t>を時間で積分する</a:t>
            </a:r>
            <a:r>
              <a:rPr lang="ja-JP" altLang="en-US" sz="2400" b="1" dirty="0" smtClean="0"/>
              <a:t>と速度に</a:t>
            </a:r>
            <a:r>
              <a:rPr lang="ja-JP" altLang="en-US" sz="2400" b="1" dirty="0"/>
              <a:t>なる</a:t>
            </a:r>
            <a:r>
              <a:rPr lang="ja-JP" altLang="en-US" sz="2400" b="1" dirty="0" smtClean="0"/>
              <a:t>．</a:t>
            </a:r>
            <a:endParaRPr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348880"/>
            <a:ext cx="3439709" cy="41693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195142"/>
            <a:ext cx="3492668" cy="11180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550" y="1617830"/>
            <a:ext cx="436205" cy="3077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755" y="1629311"/>
            <a:ext cx="489982" cy="2644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151" y="1603388"/>
            <a:ext cx="151237" cy="26214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4185" y="1606314"/>
            <a:ext cx="222188" cy="25921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2532" y="1626177"/>
            <a:ext cx="382093" cy="25902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7266" y="1575438"/>
            <a:ext cx="649948" cy="30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76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11704</TotalTime>
  <Words>599</Words>
  <Application>Microsoft Office PowerPoint</Application>
  <PresentationFormat>画面に合わせる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HGP明朝E</vt:lpstr>
      <vt:lpstr>ＭＳ Ｐゴシック</vt:lpstr>
      <vt:lpstr>Calibri</vt:lpstr>
      <vt:lpstr>Constantia</vt:lpstr>
      <vt:lpstr>Wingdings</vt:lpstr>
      <vt:lpstr>Wingdings 2</vt:lpstr>
      <vt:lpstr>リゾート</vt:lpstr>
      <vt:lpstr>ロボット工学 第2回　基本的な制御（並進系）</vt:lpstr>
      <vt:lpstr>Information</vt:lpstr>
      <vt:lpstr>STORY 基本的な制御（並進系）</vt:lpstr>
      <vt:lpstr>Contents</vt:lpstr>
      <vt:lpstr>2.1.1 物理と微分・積分</vt:lpstr>
      <vt:lpstr>2.1.2 微分と速度・加速度(1)</vt:lpstr>
      <vt:lpstr>PowerPoint プレゼンテーション</vt:lpstr>
      <vt:lpstr>2.1.3 積分と速度・加速度(1)</vt:lpstr>
      <vt:lpstr>2.1.3 積分と速度・加速度(2)</vt:lpstr>
      <vt:lpstr>2.1.3 積分と速度・加速度(3)</vt:lpstr>
      <vt:lpstr>2.1.4 自由落下の公式と微分・積分</vt:lpstr>
      <vt:lpstr>Contents</vt:lpstr>
      <vt:lpstr>2.2.1   P制御の考え方(1)</vt:lpstr>
      <vt:lpstr>2.2.2 P制御の動作（１）</vt:lpstr>
      <vt:lpstr>2.2.2  P制御の動作(2)</vt:lpstr>
      <vt:lpstr>Contents</vt:lpstr>
      <vt:lpstr>2.3.1 ダンパ（減衰器）とは</vt:lpstr>
      <vt:lpstr>2.3.2 並進系のPD制御</vt:lpstr>
      <vt:lpstr>章末問題</vt:lpstr>
      <vt:lpstr>第2章のまとめ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人工知能概論 </dc:title>
  <dc:creator>user</dc:creator>
  <cp:lastModifiedBy>BHD2013</cp:lastModifiedBy>
  <cp:revision>218</cp:revision>
  <cp:lastPrinted>2013-10-08T03:26:13Z</cp:lastPrinted>
  <dcterms:created xsi:type="dcterms:W3CDTF">2012-07-12T01:49:14Z</dcterms:created>
  <dcterms:modified xsi:type="dcterms:W3CDTF">2018-02-03T06:50:35Z</dcterms:modified>
</cp:coreProperties>
</file>