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473" r:id="rId2"/>
    <p:sldId id="474" r:id="rId3"/>
    <p:sldId id="408" r:id="rId4"/>
    <p:sldId id="447" r:id="rId5"/>
    <p:sldId id="451" r:id="rId6"/>
    <p:sldId id="475" r:id="rId7"/>
    <p:sldId id="476" r:id="rId8"/>
    <p:sldId id="452" r:id="rId9"/>
    <p:sldId id="488" r:id="rId10"/>
    <p:sldId id="477" r:id="rId11"/>
    <p:sldId id="487" r:id="rId12"/>
    <p:sldId id="489" r:id="rId13"/>
    <p:sldId id="468" r:id="rId14"/>
  </p:sldIdLst>
  <p:sldSz cx="9144000" cy="6858000" type="screen4x3"/>
  <p:notesSz cx="6742113"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10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3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8971" y="0"/>
            <a:ext cx="2921582" cy="493633"/>
          </a:xfrm>
          <a:prstGeom prst="rect">
            <a:avLst/>
          </a:prstGeom>
        </p:spPr>
        <p:txBody>
          <a:bodyPr vert="horz" lIns="91440" tIns="45720" rIns="91440" bIns="45720" rtlCol="0"/>
          <a:lstStyle>
            <a:lvl1pPr algn="r">
              <a:defRPr sz="1200"/>
            </a:lvl1pPr>
          </a:lstStyle>
          <a:p>
            <a:fld id="{3132063F-5B66-4DE5-B723-E7B075FE503A}" type="datetimeFigureOut">
              <a:rPr kumimoji="1" lang="ja-JP" altLang="en-US" smtClean="0"/>
              <a:t>2018/2/3</a:t>
            </a:fld>
            <a:endParaRPr kumimoji="1" lang="ja-JP" altLang="en-US"/>
          </a:p>
        </p:txBody>
      </p:sp>
      <p:sp>
        <p:nvSpPr>
          <p:cNvPr id="4" name="フッター プレースホルダー 3"/>
          <p:cNvSpPr>
            <a:spLocks noGrp="1"/>
          </p:cNvSpPr>
          <p:nvPr>
            <p:ph type="ftr" sz="quarter" idx="2"/>
          </p:nvPr>
        </p:nvSpPr>
        <p:spPr>
          <a:xfrm>
            <a:off x="0" y="9377316"/>
            <a:ext cx="2921582"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8971" y="9377316"/>
            <a:ext cx="2921582" cy="493633"/>
          </a:xfrm>
          <a:prstGeom prst="rect">
            <a:avLst/>
          </a:prstGeom>
        </p:spPr>
        <p:txBody>
          <a:bodyPr vert="horz" lIns="91440" tIns="45720" rIns="91440" bIns="45720" rtlCol="0" anchor="b"/>
          <a:lstStyle>
            <a:lvl1pPr algn="r">
              <a:defRPr sz="1200"/>
            </a:lvl1pPr>
          </a:lstStyle>
          <a:p>
            <a:fld id="{DFEEBE2F-0215-46CF-AC68-46A001918027}" type="slidenum">
              <a:rPr kumimoji="1" lang="ja-JP" altLang="en-US" smtClean="0"/>
              <a:t>‹#›</a:t>
            </a:fld>
            <a:endParaRPr kumimoji="1" lang="ja-JP" altLang="en-US"/>
          </a:p>
        </p:txBody>
      </p:sp>
    </p:spTree>
    <p:extLst>
      <p:ext uri="{BB962C8B-B14F-4D97-AF65-F5344CB8AC3E}">
        <p14:creationId xmlns:p14="http://schemas.microsoft.com/office/powerpoint/2010/main" val="1915517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8971" y="0"/>
            <a:ext cx="2921582" cy="493633"/>
          </a:xfrm>
          <a:prstGeom prst="rect">
            <a:avLst/>
          </a:prstGeom>
        </p:spPr>
        <p:txBody>
          <a:bodyPr vert="horz" lIns="91440" tIns="45720" rIns="91440" bIns="45720" rtlCol="0"/>
          <a:lstStyle>
            <a:lvl1pPr algn="r">
              <a:defRPr sz="1200"/>
            </a:lvl1pPr>
          </a:lstStyle>
          <a:p>
            <a:fld id="{397290CC-E165-4975-A2DF-AB660994BD7B}" type="datetimeFigureOut">
              <a:rPr kumimoji="1" lang="ja-JP" altLang="en-US" smtClean="0"/>
              <a:t>2018/2/3</a:t>
            </a:fld>
            <a:endParaRPr kumimoji="1" lang="ja-JP" altLang="en-US"/>
          </a:p>
        </p:txBody>
      </p:sp>
      <p:sp>
        <p:nvSpPr>
          <p:cNvPr id="4" name="スライド イメージ プレースホルダー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a:defRPr sz="1200"/>
            </a:lvl1pPr>
          </a:lstStyle>
          <a:p>
            <a:fld id="{A363144C-85AE-4336-A6C0-89584B52731E}" type="slidenum">
              <a:rPr kumimoji="1" lang="ja-JP" altLang="en-US" smtClean="0"/>
              <a:t>‹#›</a:t>
            </a:fld>
            <a:endParaRPr kumimoji="1" lang="ja-JP" altLang="en-US"/>
          </a:p>
        </p:txBody>
      </p:sp>
    </p:spTree>
    <p:extLst>
      <p:ext uri="{BB962C8B-B14F-4D97-AF65-F5344CB8AC3E}">
        <p14:creationId xmlns:p14="http://schemas.microsoft.com/office/powerpoint/2010/main" val="14968998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マスター タイトルの書式設定</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30" name="Date Placeholder 29"/>
          <p:cNvSpPr>
            <a:spLocks noGrp="1"/>
          </p:cNvSpPr>
          <p:nvPr>
            <p:ph type="dt" sz="half" idx="10"/>
          </p:nvPr>
        </p:nvSpPr>
        <p:spPr/>
        <p:txBody>
          <a:bodyPr/>
          <a:lstStyle/>
          <a:p>
            <a:fld id="{E90ED720-0104-4369-84BC-D37694168613}" type="datetimeFigureOut">
              <a:rPr kumimoji="1" lang="ja-JP" altLang="en-US" smtClean="0"/>
              <a:t>2018/2/3</a:t>
            </a:fld>
            <a:endParaRPr kumimoji="1" lang="ja-JP" altLang="en-US"/>
          </a:p>
        </p:txBody>
      </p:sp>
      <p:sp>
        <p:nvSpPr>
          <p:cNvPr id="19" name="Footer Placeholder 18"/>
          <p:cNvSpPr>
            <a:spLocks noGrp="1"/>
          </p:cNvSpPr>
          <p:nvPr>
            <p:ph type="ftr" sz="quarter" idx="11"/>
          </p:nvPr>
        </p:nvSpPr>
        <p:spPr/>
        <p:txBody>
          <a:bodyPr/>
          <a:lstStyle/>
          <a:p>
            <a:endParaRPr kumimoji="1" lang="ja-JP" altLang="en-US"/>
          </a:p>
        </p:txBody>
      </p:sp>
      <p:sp>
        <p:nvSpPr>
          <p:cNvPr id="27" name="Slide Number Placeholder 2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ja-JP" altLang="en-US" smtClean="0"/>
              <a:t>マスター タイトルの書式設定</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2018/2/3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ja-JP" altLang="en-US" smtClean="0"/>
              <a:t>マスター タイトルの書式設定</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2018/2/3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ja-JP" altLang="en-US" smtClean="0"/>
              <a:t>マスター タイトルの書式設定</a:t>
            </a:r>
            <a:endParaRPr kumimoji="0" lang="en-US"/>
          </a:p>
        </p:txBody>
      </p:sp>
      <p:sp>
        <p:nvSpPr>
          <p:cNvPr id="3" name="Content Placeholder 2"/>
          <p:cNvSpPr>
            <a:spLocks noGrp="1"/>
          </p:cNvSpPr>
          <p:nvPr>
            <p:ph idx="1"/>
          </p:nvPr>
        </p:nvSpPr>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2018/2/3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マスター タイトルの書式設定</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2018/2/3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ja-JP" altLang="en-US" smtClean="0"/>
              <a:t>マスター タイトルの書式設定</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2018/2/3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ja-JP" altLang="en-US" smtClean="0"/>
              <a:t>マスター タイトルの書式設定</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Date Placeholder 6"/>
          <p:cNvSpPr>
            <a:spLocks noGrp="1"/>
          </p:cNvSpPr>
          <p:nvPr>
            <p:ph type="dt" sz="half" idx="10"/>
          </p:nvPr>
        </p:nvSpPr>
        <p:spPr/>
        <p:txBody>
          <a:bodyPr/>
          <a:lstStyle/>
          <a:p>
            <a:fld id="{E90ED720-0104-4369-84BC-D37694168613}" type="datetimeFigureOut">
              <a:rPr kumimoji="1" lang="ja-JP" altLang="en-US" smtClean="0"/>
              <a:t>2018/2/3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ja-JP" altLang="en-US" smtClean="0"/>
              <a:t>マスター タイトルの書式設定</a:t>
            </a:r>
            <a:endParaRPr kumimoji="0" lang="en-US"/>
          </a:p>
        </p:txBody>
      </p:sp>
      <p:sp>
        <p:nvSpPr>
          <p:cNvPr id="3" name="Date Placeholder 2"/>
          <p:cNvSpPr>
            <a:spLocks noGrp="1"/>
          </p:cNvSpPr>
          <p:nvPr>
            <p:ph type="dt" sz="half" idx="10"/>
          </p:nvPr>
        </p:nvSpPr>
        <p:spPr/>
        <p:txBody>
          <a:bodyPr/>
          <a:lstStyle/>
          <a:p>
            <a:fld id="{E90ED720-0104-4369-84BC-D37694168613}" type="datetimeFigureOut">
              <a:rPr kumimoji="1" lang="ja-JP" altLang="en-US" smtClean="0"/>
              <a:t>2018/2/3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ED720-0104-4369-84BC-D37694168613}" type="datetimeFigureOut">
              <a:rPr kumimoji="1" lang="ja-JP" altLang="en-US" smtClean="0"/>
              <a:t>2018/2/3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ja-JP" altLang="en-US" smtClean="0"/>
              <a:t>マスター タイトルの書式設定</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ja-JP" altLang="en-US" smtClean="0"/>
              <a:t>マスター テキストの書式設定</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2018/2/3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ja-JP" altLang="en-US" smtClean="0"/>
              <a:t>マスター タイトルの書式設定</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2018/2/3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8077200" y="6356350"/>
            <a:ext cx="609600" cy="365125"/>
          </a:xfrm>
        </p:spPr>
        <p:txBody>
          <a:bodyPr/>
          <a:lstStyle/>
          <a:p>
            <a:fld id="{D2D8002D-B5B0-4BAC-B1F6-782DDCCE6D9C}" type="slidenum">
              <a:rPr kumimoji="1" lang="ja-JP" altLang="en-US" smtClean="0"/>
              <a:t>‹#›</a:t>
            </a:fld>
            <a:endParaRPr kumimoji="1" lang="ja-JP"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ja-JP" altLang="en-US" smtClean="0"/>
              <a:t>アイコンをクリックして図を追加</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ja-JP" altLang="en-US" smtClean="0"/>
              <a:t>マスター タイトルの書式設定</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90ED720-0104-4369-84BC-D37694168613}" type="datetimeFigureOut">
              <a:rPr kumimoji="1" lang="ja-JP" altLang="en-US" smtClean="0"/>
              <a:t>2018/2/3</a:t>
            </a:fld>
            <a:endParaRPr kumimoji="1" lang="ja-JP"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kumimoji="1" lang="ja-JP"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2D8002D-B5B0-4BAC-B1F6-782DDCCE6D9C}" type="slidenum">
              <a:rPr kumimoji="1" lang="ja-JP" altLang="en-US" smtClean="0"/>
              <a:t>‹#›</a:t>
            </a:fld>
            <a:endParaRPr kumimoji="1" lang="ja-JP"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1"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amazon.co.jp/gp/product/4061538233/ref=as_li_ss_tl?ie=UTF8&amp;camp=247&amp;creative=7399&amp;creativeASIN=4061538233&amp;linkCode=as2&amp;tag=tanichustudio-22" TargetMode="Externa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dirty="0" smtClean="0"/>
              <a:t>ロボット工学</a:t>
            </a:r>
            <a:r>
              <a:rPr lang="en-US" altLang="ja-JP" dirty="0" smtClean="0"/>
              <a:t/>
            </a:r>
            <a:br>
              <a:rPr lang="en-US" altLang="ja-JP" dirty="0" smtClean="0"/>
            </a:br>
            <a:r>
              <a:rPr lang="ja-JP" altLang="en-US" sz="2400" dirty="0" smtClean="0"/>
              <a:t>第</a:t>
            </a:r>
            <a:r>
              <a:rPr lang="en-US" altLang="ja-JP" sz="2400" dirty="0"/>
              <a:t>3</a:t>
            </a:r>
            <a:r>
              <a:rPr lang="ja-JP" altLang="en-US" sz="2400" dirty="0" smtClean="0"/>
              <a:t>回　基本的な制御（回転系）</a:t>
            </a:r>
            <a:endParaRPr kumimoji="1" lang="ja-JP" altLang="en-US" sz="2400" dirty="0"/>
          </a:p>
        </p:txBody>
      </p:sp>
      <p:sp>
        <p:nvSpPr>
          <p:cNvPr id="3" name="サブタイトル 2"/>
          <p:cNvSpPr>
            <a:spLocks noGrp="1"/>
          </p:cNvSpPr>
          <p:nvPr>
            <p:ph type="subTitle" idx="1"/>
          </p:nvPr>
        </p:nvSpPr>
        <p:spPr>
          <a:xfrm>
            <a:off x="755576" y="3843442"/>
            <a:ext cx="7854696" cy="1752600"/>
          </a:xfrm>
        </p:spPr>
        <p:txBody>
          <a:bodyPr/>
          <a:lstStyle/>
          <a:p>
            <a:r>
              <a:rPr lang="ja-JP" altLang="en-US" dirty="0" smtClean="0"/>
              <a:t>福岡工業大学 工学部 知能機械工学科</a:t>
            </a:r>
            <a:endParaRPr lang="en-US" altLang="ja-JP" dirty="0" smtClean="0"/>
          </a:p>
          <a:p>
            <a:r>
              <a:rPr kumimoji="1" lang="ja-JP" altLang="en-US" dirty="0" smtClean="0"/>
              <a:t>木野　仁</a:t>
            </a:r>
            <a:endParaRPr kumimoji="1" lang="ja-JP" altLang="en-US" dirty="0"/>
          </a:p>
        </p:txBody>
      </p:sp>
      <p:pic>
        <p:nvPicPr>
          <p:cNvPr id="4" name="Picture 1" descr="C:\Users\user\Dropbox\8_lecture\13講義\人工知能概論\ホイールダック２号\ペンロボ背景透明.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2971" y="0"/>
            <a:ext cx="1981196" cy="1981895"/>
          </a:xfrm>
          <a:prstGeom prst="rect">
            <a:avLst/>
          </a:prstGeom>
          <a:noFill/>
          <a:extLst>
            <a:ext uri="{909E8E84-426E-40DD-AFC4-6F175D3DCCD1}">
              <a14:hiddenFill xmlns:a14="http://schemas.microsoft.com/office/drawing/2010/main">
                <a:solidFill>
                  <a:srgbClr val="FFFFFF"/>
                </a:solidFill>
              </a14:hiddenFill>
            </a:ext>
          </a:extLst>
        </p:spPr>
      </p:pic>
      <p:sp>
        <p:nvSpPr>
          <p:cNvPr id="5" name="コンテンツ プレースホルダー 4"/>
          <p:cNvSpPr txBox="1">
            <a:spLocks/>
          </p:cNvSpPr>
          <p:nvPr/>
        </p:nvSpPr>
        <p:spPr>
          <a:xfrm>
            <a:off x="204073" y="5061947"/>
            <a:ext cx="8939927" cy="1872208"/>
          </a:xfrm>
          <a:prstGeom prst="rect">
            <a:avLst/>
          </a:prstGeom>
        </p:spPr>
        <p:txBody>
          <a:bodyPr>
            <a:normAutofit fontScale="70000" lnSpcReduction="20000"/>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a:buFont typeface="Wingdings" panose="05000000000000000000" pitchFamily="2" charset="2"/>
              <a:buChar char="l"/>
            </a:pPr>
            <a:r>
              <a:rPr lang="ja-JP" altLang="en-US" dirty="0">
                <a:solidFill>
                  <a:schemeClr val="bg1"/>
                </a:solidFill>
              </a:rPr>
              <a:t>本サイトで提供されるコンテンツの著作権は，木野仁，谷口忠大，峰岸桃，（株）講談社にある．</a:t>
            </a:r>
          </a:p>
          <a:p>
            <a:pPr>
              <a:buFont typeface="Wingdings" panose="05000000000000000000" pitchFamily="2" charset="2"/>
              <a:buChar char="l"/>
            </a:pPr>
            <a:r>
              <a:rPr lang="ja-JP" altLang="en-US" dirty="0">
                <a:solidFill>
                  <a:schemeClr val="bg1"/>
                </a:solidFill>
              </a:rPr>
              <a:t>非営利目的に限り，ファイルのダウンロード，印刷，複製，大量の印刷を自由に行ってよい．</a:t>
            </a:r>
          </a:p>
          <a:p>
            <a:pPr>
              <a:buFont typeface="Wingdings" panose="05000000000000000000" pitchFamily="2" charset="2"/>
              <a:buChar char="l"/>
            </a:pPr>
            <a:r>
              <a:rPr lang="ja-JP" altLang="en-US" dirty="0">
                <a:solidFill>
                  <a:schemeClr val="bg1"/>
                </a:solidFill>
              </a:rPr>
              <a:t>講義や勉強会などで配布し，利用していただくのも大歓迎である</a:t>
            </a:r>
            <a:r>
              <a:rPr lang="ja-JP" altLang="en-US" dirty="0" smtClean="0">
                <a:solidFill>
                  <a:schemeClr val="bg1"/>
                </a:solidFill>
              </a:rPr>
              <a:t>．ただし</a:t>
            </a:r>
            <a:r>
              <a:rPr lang="ja-JP" altLang="en-US" dirty="0">
                <a:solidFill>
                  <a:schemeClr val="bg1"/>
                </a:solidFill>
              </a:rPr>
              <a:t>，そうして作ったものを無断で販売することを禁止する．</a:t>
            </a:r>
          </a:p>
          <a:p>
            <a:pPr>
              <a:buFont typeface="Wingdings" panose="05000000000000000000" pitchFamily="2" charset="2"/>
              <a:buChar char="l"/>
            </a:pPr>
            <a:r>
              <a:rPr lang="ja-JP" altLang="en-US" dirty="0" smtClean="0">
                <a:solidFill>
                  <a:schemeClr val="bg1"/>
                </a:solidFill>
              </a:rPr>
              <a:t>つね</a:t>
            </a:r>
            <a:r>
              <a:rPr lang="ja-JP" altLang="en-US" dirty="0">
                <a:solidFill>
                  <a:schemeClr val="bg1"/>
                </a:solidFill>
              </a:rPr>
              <a:t>に最新版を配布したいので，ファイルのネット上での再配布も禁止する．</a:t>
            </a:r>
          </a:p>
          <a:p>
            <a:pPr marL="0" indent="0">
              <a:buNone/>
            </a:pPr>
            <a:endParaRPr lang="ja-JP" altLang="en-US" dirty="0"/>
          </a:p>
        </p:txBody>
      </p:sp>
      <p:pic>
        <p:nvPicPr>
          <p:cNvPr id="7" name="図 6"/>
          <p:cNvPicPr>
            <a:picLocks noChangeAspect="1"/>
          </p:cNvPicPr>
          <p:nvPr/>
        </p:nvPicPr>
        <p:blipFill>
          <a:blip r:embed="rId3"/>
          <a:stretch>
            <a:fillRect/>
          </a:stretch>
        </p:blipFill>
        <p:spPr>
          <a:xfrm>
            <a:off x="214548" y="260648"/>
            <a:ext cx="2351703" cy="2654735"/>
          </a:xfrm>
          <a:prstGeom prst="rect">
            <a:avLst/>
          </a:prstGeom>
        </p:spPr>
      </p:pic>
    </p:spTree>
    <p:extLst>
      <p:ext uri="{BB962C8B-B14F-4D97-AF65-F5344CB8AC3E}">
        <p14:creationId xmlns:p14="http://schemas.microsoft.com/office/powerpoint/2010/main" val="1999639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0621" y="742166"/>
            <a:ext cx="8229600" cy="710952"/>
          </a:xfrm>
          <a:solidFill>
            <a:schemeClr val="bg1"/>
          </a:solidFill>
        </p:spPr>
        <p:txBody>
          <a:bodyPr>
            <a:noAutofit/>
          </a:bodyPr>
          <a:lstStyle/>
          <a:p>
            <a:r>
              <a:rPr lang="en-US" altLang="ja-JP" sz="4400" dirty="0" smtClean="0"/>
              <a:t>3.2</a:t>
            </a:r>
            <a:r>
              <a:rPr lang="ja-JP" altLang="en-US" sz="4400" dirty="0" smtClean="0"/>
              <a:t>　回転</a:t>
            </a:r>
            <a:r>
              <a:rPr lang="ja-JP" altLang="en-US" sz="4400" dirty="0"/>
              <a:t>運動における</a:t>
            </a:r>
            <a:r>
              <a:rPr lang="en-US" altLang="ja-JP" sz="4400" dirty="0"/>
              <a:t>PD </a:t>
            </a:r>
            <a:r>
              <a:rPr lang="ja-JP" altLang="en-US" sz="4400" dirty="0" smtClean="0"/>
              <a:t>制御</a:t>
            </a:r>
            <a:r>
              <a:rPr lang="en-US" altLang="ja-JP" sz="4400" dirty="0" smtClean="0"/>
              <a:t>(1)</a:t>
            </a:r>
            <a:endParaRPr kumimoji="1" lang="ja-JP" altLang="en-US" sz="4400" dirty="0"/>
          </a:p>
        </p:txBody>
      </p:sp>
      <p:pic>
        <p:nvPicPr>
          <p:cNvPr id="7" name="図 6"/>
          <p:cNvPicPr>
            <a:picLocks noChangeAspect="1"/>
          </p:cNvPicPr>
          <p:nvPr/>
        </p:nvPicPr>
        <p:blipFill>
          <a:blip r:embed="rId2"/>
          <a:stretch>
            <a:fillRect/>
          </a:stretch>
        </p:blipFill>
        <p:spPr>
          <a:xfrm>
            <a:off x="107504" y="1438288"/>
            <a:ext cx="6202432" cy="3901031"/>
          </a:xfrm>
          <a:prstGeom prst="rect">
            <a:avLst/>
          </a:prstGeom>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2348" y="4653136"/>
            <a:ext cx="3243729" cy="2119018"/>
          </a:xfrm>
          <a:prstGeom prst="rect">
            <a:avLst/>
          </a:prstGeom>
        </p:spPr>
      </p:pic>
    </p:spTree>
    <p:extLst>
      <p:ext uri="{BB962C8B-B14F-4D97-AF65-F5344CB8AC3E}">
        <p14:creationId xmlns:p14="http://schemas.microsoft.com/office/powerpoint/2010/main" val="24147760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64704"/>
            <a:ext cx="8229600" cy="710952"/>
          </a:xfrm>
          <a:solidFill>
            <a:schemeClr val="bg1"/>
          </a:solidFill>
        </p:spPr>
        <p:txBody>
          <a:bodyPr>
            <a:noAutofit/>
          </a:bodyPr>
          <a:lstStyle/>
          <a:p>
            <a:r>
              <a:rPr lang="en-US" altLang="ja-JP" sz="4400" dirty="0" smtClean="0"/>
              <a:t>3.2</a:t>
            </a:r>
            <a:r>
              <a:rPr lang="ja-JP" altLang="en-US" sz="4400" dirty="0" smtClean="0"/>
              <a:t>　回転</a:t>
            </a:r>
            <a:r>
              <a:rPr lang="ja-JP" altLang="en-US" sz="4400" dirty="0"/>
              <a:t>運動における</a:t>
            </a:r>
            <a:r>
              <a:rPr lang="en-US" altLang="ja-JP" sz="4400" dirty="0"/>
              <a:t>PD </a:t>
            </a:r>
            <a:r>
              <a:rPr lang="ja-JP" altLang="en-US" sz="4400" dirty="0" smtClean="0"/>
              <a:t>制御</a:t>
            </a:r>
            <a:r>
              <a:rPr lang="en-US" altLang="ja-JP" sz="4400" dirty="0" smtClean="0"/>
              <a:t>(2)</a:t>
            </a:r>
            <a:endParaRPr kumimoji="1" lang="ja-JP" altLang="en-US" sz="4400" dirty="0"/>
          </a:p>
        </p:txBody>
      </p:sp>
      <p:pic>
        <p:nvPicPr>
          <p:cNvPr id="3" name="図 2"/>
          <p:cNvPicPr>
            <a:picLocks noChangeAspect="1"/>
          </p:cNvPicPr>
          <p:nvPr/>
        </p:nvPicPr>
        <p:blipFill>
          <a:blip r:embed="rId2"/>
          <a:stretch>
            <a:fillRect/>
          </a:stretch>
        </p:blipFill>
        <p:spPr>
          <a:xfrm>
            <a:off x="323528" y="1556792"/>
            <a:ext cx="4164707" cy="2778177"/>
          </a:xfrm>
          <a:prstGeom prst="rect">
            <a:avLst/>
          </a:prstGeom>
        </p:spPr>
      </p:pic>
      <p:pic>
        <p:nvPicPr>
          <p:cNvPr id="4" name="図 3"/>
          <p:cNvPicPr>
            <a:picLocks noChangeAspect="1"/>
          </p:cNvPicPr>
          <p:nvPr/>
        </p:nvPicPr>
        <p:blipFill>
          <a:blip r:embed="rId3"/>
          <a:stretch>
            <a:fillRect/>
          </a:stretch>
        </p:blipFill>
        <p:spPr>
          <a:xfrm>
            <a:off x="4932040" y="1916832"/>
            <a:ext cx="2573213" cy="2736304"/>
          </a:xfrm>
          <a:prstGeom prst="rect">
            <a:avLst/>
          </a:prstGeom>
        </p:spPr>
      </p:pic>
      <p:pic>
        <p:nvPicPr>
          <p:cNvPr id="5" name="図 4"/>
          <p:cNvPicPr>
            <a:picLocks noChangeAspect="1"/>
          </p:cNvPicPr>
          <p:nvPr/>
        </p:nvPicPr>
        <p:blipFill>
          <a:blip r:embed="rId4"/>
          <a:stretch>
            <a:fillRect/>
          </a:stretch>
        </p:blipFill>
        <p:spPr>
          <a:xfrm>
            <a:off x="815827" y="4405835"/>
            <a:ext cx="3672408" cy="2452165"/>
          </a:xfrm>
          <a:prstGeom prst="rect">
            <a:avLst/>
          </a:prstGeom>
        </p:spPr>
      </p:pic>
    </p:spTree>
    <p:extLst>
      <p:ext uri="{BB962C8B-B14F-4D97-AF65-F5344CB8AC3E}">
        <p14:creationId xmlns:p14="http://schemas.microsoft.com/office/powerpoint/2010/main" val="2067347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64704"/>
            <a:ext cx="2890664" cy="710952"/>
          </a:xfrm>
          <a:solidFill>
            <a:schemeClr val="bg1"/>
          </a:solidFill>
        </p:spPr>
        <p:txBody>
          <a:bodyPr>
            <a:noAutofit/>
          </a:bodyPr>
          <a:lstStyle/>
          <a:p>
            <a:r>
              <a:rPr lang="ja-JP" altLang="en-US" sz="4400" dirty="0" smtClean="0"/>
              <a:t>章末問題</a:t>
            </a:r>
            <a:endParaRPr kumimoji="1" lang="ja-JP" altLang="en-US" sz="4400" dirty="0"/>
          </a:p>
        </p:txBody>
      </p:sp>
      <p:pic>
        <p:nvPicPr>
          <p:cNvPr id="4" name="図 3"/>
          <p:cNvPicPr>
            <a:picLocks noChangeAspect="1"/>
          </p:cNvPicPr>
          <p:nvPr/>
        </p:nvPicPr>
        <p:blipFill>
          <a:blip r:embed="rId2"/>
          <a:stretch>
            <a:fillRect/>
          </a:stretch>
        </p:blipFill>
        <p:spPr>
          <a:xfrm>
            <a:off x="265242" y="1752011"/>
            <a:ext cx="7281083" cy="1342449"/>
          </a:xfrm>
          <a:prstGeom prst="rect">
            <a:avLst/>
          </a:prstGeom>
        </p:spPr>
      </p:pic>
      <p:pic>
        <p:nvPicPr>
          <p:cNvPr id="5" name="図 4"/>
          <p:cNvPicPr>
            <a:picLocks noChangeAspect="1"/>
          </p:cNvPicPr>
          <p:nvPr/>
        </p:nvPicPr>
        <p:blipFill>
          <a:blip r:embed="rId3"/>
          <a:stretch>
            <a:fillRect/>
          </a:stretch>
        </p:blipFill>
        <p:spPr>
          <a:xfrm>
            <a:off x="287524" y="3284984"/>
            <a:ext cx="8568952" cy="892448"/>
          </a:xfrm>
          <a:prstGeom prst="rect">
            <a:avLst/>
          </a:prstGeom>
        </p:spPr>
      </p:pic>
      <p:pic>
        <p:nvPicPr>
          <p:cNvPr id="6" name="図 5"/>
          <p:cNvPicPr>
            <a:picLocks noChangeAspect="1"/>
          </p:cNvPicPr>
          <p:nvPr/>
        </p:nvPicPr>
        <p:blipFill>
          <a:blip r:embed="rId4"/>
          <a:stretch>
            <a:fillRect/>
          </a:stretch>
        </p:blipFill>
        <p:spPr>
          <a:xfrm>
            <a:off x="315253" y="4396241"/>
            <a:ext cx="8568952" cy="1163865"/>
          </a:xfrm>
          <a:prstGeom prst="rect">
            <a:avLst/>
          </a:prstGeom>
        </p:spPr>
      </p:pic>
      <p:pic>
        <p:nvPicPr>
          <p:cNvPr id="7" name="図 6"/>
          <p:cNvPicPr>
            <a:picLocks noChangeAspect="1"/>
          </p:cNvPicPr>
          <p:nvPr/>
        </p:nvPicPr>
        <p:blipFill>
          <a:blip r:embed="rId5"/>
          <a:stretch>
            <a:fillRect/>
          </a:stretch>
        </p:blipFill>
        <p:spPr>
          <a:xfrm>
            <a:off x="311174" y="5778915"/>
            <a:ext cx="7517003" cy="602275"/>
          </a:xfrm>
          <a:prstGeom prst="rect">
            <a:avLst/>
          </a:prstGeom>
        </p:spPr>
      </p:pic>
    </p:spTree>
    <p:extLst>
      <p:ext uri="{BB962C8B-B14F-4D97-AF65-F5344CB8AC3E}">
        <p14:creationId xmlns:p14="http://schemas.microsoft.com/office/powerpoint/2010/main" val="26248493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4114800" cy="636680"/>
          </a:xfrm>
          <a:solidFill>
            <a:schemeClr val="bg1"/>
          </a:solidFill>
        </p:spPr>
        <p:txBody>
          <a:bodyPr>
            <a:normAutofit/>
          </a:bodyPr>
          <a:lstStyle/>
          <a:p>
            <a:r>
              <a:rPr lang="ja-JP" altLang="en-US" sz="4400" dirty="0" smtClean="0"/>
              <a:t>第</a:t>
            </a:r>
            <a:r>
              <a:rPr lang="en-US" altLang="ja-JP" sz="4400" dirty="0"/>
              <a:t>3</a:t>
            </a:r>
            <a:r>
              <a:rPr lang="ja-JP" altLang="en-US" sz="4400" dirty="0" smtClean="0"/>
              <a:t>章のまとめ</a:t>
            </a:r>
            <a:endParaRPr kumimoji="1" lang="ja-JP" altLang="en-US" sz="4400" dirty="0"/>
          </a:p>
        </p:txBody>
      </p:sp>
      <p:pic>
        <p:nvPicPr>
          <p:cNvPr id="3" name="図 2"/>
          <p:cNvPicPr>
            <a:picLocks noChangeAspect="1"/>
          </p:cNvPicPr>
          <p:nvPr/>
        </p:nvPicPr>
        <p:blipFill>
          <a:blip r:embed="rId2"/>
          <a:stretch>
            <a:fillRect/>
          </a:stretch>
        </p:blipFill>
        <p:spPr>
          <a:xfrm>
            <a:off x="646771" y="1772816"/>
            <a:ext cx="7850457" cy="4449034"/>
          </a:xfrm>
          <a:prstGeom prst="rect">
            <a:avLst/>
          </a:prstGeom>
        </p:spPr>
      </p:pic>
    </p:spTree>
    <p:extLst>
      <p:ext uri="{BB962C8B-B14F-4D97-AF65-F5344CB8AC3E}">
        <p14:creationId xmlns:p14="http://schemas.microsoft.com/office/powerpoint/2010/main" val="14867942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9546" y="309763"/>
            <a:ext cx="8229600" cy="1143000"/>
          </a:xfrm>
        </p:spPr>
        <p:txBody>
          <a:bodyPr/>
          <a:lstStyle/>
          <a:p>
            <a:r>
              <a:rPr kumimoji="1" lang="en-US" altLang="ja-JP" b="1" dirty="0" smtClean="0">
                <a:effectLst>
                  <a:outerShdw blurRad="38100" dist="38100" dir="2700000" algn="tl">
                    <a:srgbClr val="000000">
                      <a:alpha val="43137"/>
                    </a:srgbClr>
                  </a:outerShdw>
                </a:effectLst>
              </a:rPr>
              <a:t>Information</a:t>
            </a:r>
            <a:endParaRPr kumimoji="1" lang="ja-JP" altLang="en-US" b="1" dirty="0">
              <a:effectLst>
                <a:outerShdw blurRad="38100" dist="38100" dir="2700000" algn="tl">
                  <a:srgbClr val="000000">
                    <a:alpha val="43137"/>
                  </a:srgbClr>
                </a:outerShdw>
              </a:effectLst>
            </a:endParaRPr>
          </a:p>
        </p:txBody>
      </p:sp>
      <p:sp>
        <p:nvSpPr>
          <p:cNvPr id="5" name="コンテンツ プレースホルダー 4"/>
          <p:cNvSpPr>
            <a:spLocks noGrp="1"/>
          </p:cNvSpPr>
          <p:nvPr>
            <p:ph sz="half" idx="2"/>
          </p:nvPr>
        </p:nvSpPr>
        <p:spPr>
          <a:xfrm>
            <a:off x="4648200" y="1340768"/>
            <a:ext cx="4038600" cy="4434840"/>
          </a:xfrm>
        </p:spPr>
        <p:txBody>
          <a:bodyPr>
            <a:normAutofit lnSpcReduction="10000"/>
          </a:bodyPr>
          <a:lstStyle/>
          <a:p>
            <a:r>
              <a:rPr kumimoji="1" lang="ja-JP" altLang="en-US" dirty="0" smtClean="0"/>
              <a:t>このスライドは「</a:t>
            </a:r>
            <a:r>
              <a:rPr kumimoji="1" lang="ja-JP" altLang="en-US" dirty="0" smtClean="0">
                <a:hlinkClick r:id="rId2"/>
              </a:rPr>
              <a:t>イラストで学ぶロボット工学</a:t>
            </a:r>
            <a:r>
              <a:rPr kumimoji="1" lang="ja-JP" altLang="en-US" dirty="0" smtClean="0"/>
              <a:t>」を講義で活用したり，勉強会で利用したりするために提供されているスライドです．</a:t>
            </a:r>
            <a:endParaRPr kumimoji="1" lang="en-US" altLang="ja-JP" dirty="0" smtClean="0"/>
          </a:p>
          <a:p>
            <a:r>
              <a:rPr lang="ja-JP" altLang="en-US" dirty="0"/>
              <a:t>「</a:t>
            </a:r>
            <a:r>
              <a:rPr lang="ja-JP" altLang="en-US" dirty="0">
                <a:hlinkClick r:id="rId2"/>
              </a:rPr>
              <a:t>イラストで</a:t>
            </a:r>
            <a:r>
              <a:rPr lang="ja-JP" altLang="en-US" dirty="0" smtClean="0">
                <a:hlinkClick r:id="rId2"/>
              </a:rPr>
              <a:t>学ぶロボット工学</a:t>
            </a:r>
            <a:r>
              <a:rPr lang="ja-JP" altLang="en-US" dirty="0" smtClean="0"/>
              <a:t>」をご購入頂けていない方は，必ずご購入いただいてからご利用ください．</a:t>
            </a:r>
            <a:endParaRPr kumimoji="1" lang="ja-JP" altLang="en-US" dirty="0"/>
          </a:p>
        </p:txBody>
      </p:sp>
      <p:pic>
        <p:nvPicPr>
          <p:cNvPr id="4" name="コンテンツ プレースホルダー 3"/>
          <p:cNvPicPr>
            <a:picLocks noGrp="1" noChangeAspect="1"/>
          </p:cNvPicPr>
          <p:nvPr>
            <p:ph sz="half" idx="1"/>
          </p:nvPr>
        </p:nvPicPr>
        <p:blipFill>
          <a:blip r:embed="rId3"/>
          <a:stretch>
            <a:fillRect/>
          </a:stretch>
        </p:blipFill>
        <p:spPr>
          <a:xfrm>
            <a:off x="787739" y="1856006"/>
            <a:ext cx="3403261" cy="4433888"/>
          </a:xfrm>
          <a:prstGeom prst="rect">
            <a:avLst/>
          </a:prstGeom>
        </p:spPr>
      </p:pic>
      <p:pic>
        <p:nvPicPr>
          <p:cNvPr id="6" name="図 5"/>
          <p:cNvPicPr>
            <a:picLocks noChangeAspect="1"/>
          </p:cNvPicPr>
          <p:nvPr/>
        </p:nvPicPr>
        <p:blipFill>
          <a:blip r:embed="rId4"/>
          <a:stretch>
            <a:fillRect/>
          </a:stretch>
        </p:blipFill>
        <p:spPr>
          <a:xfrm>
            <a:off x="5619756" y="4741224"/>
            <a:ext cx="2095487" cy="2068768"/>
          </a:xfrm>
          <a:prstGeom prst="rect">
            <a:avLst/>
          </a:prstGeom>
        </p:spPr>
      </p:pic>
    </p:spTree>
    <p:extLst>
      <p:ext uri="{BB962C8B-B14F-4D97-AF65-F5344CB8AC3E}">
        <p14:creationId xmlns:p14="http://schemas.microsoft.com/office/powerpoint/2010/main" val="317044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548948"/>
            <a:ext cx="8229600" cy="636680"/>
          </a:xfrm>
          <a:solidFill>
            <a:schemeClr val="bg1"/>
          </a:solidFill>
        </p:spPr>
        <p:txBody>
          <a:bodyPr>
            <a:normAutofit fontScale="90000"/>
          </a:bodyPr>
          <a:lstStyle/>
          <a:p>
            <a:r>
              <a:rPr kumimoji="1" lang="en-US" altLang="ja-JP" sz="4400" dirty="0" smtClean="0"/>
              <a:t>STORY </a:t>
            </a:r>
            <a:r>
              <a:rPr lang="ja-JP" altLang="en-US" sz="4400" dirty="0" smtClean="0"/>
              <a:t>基本的</a:t>
            </a:r>
            <a:r>
              <a:rPr lang="ja-JP" altLang="en-US" sz="4400" dirty="0"/>
              <a:t>な制御</a:t>
            </a:r>
            <a:r>
              <a:rPr lang="ja-JP" altLang="en-US" sz="4400" dirty="0" smtClean="0"/>
              <a:t>（回転系</a:t>
            </a:r>
            <a:r>
              <a:rPr lang="ja-JP" altLang="en-US" sz="4400" dirty="0"/>
              <a:t>）</a:t>
            </a:r>
            <a:endParaRPr kumimoji="1" lang="ja-JP" altLang="en-US" sz="4400" dirty="0"/>
          </a:p>
        </p:txBody>
      </p:sp>
      <p:sp>
        <p:nvSpPr>
          <p:cNvPr id="3" name="コンテンツ プレースホルダー 2"/>
          <p:cNvSpPr>
            <a:spLocks noGrp="1"/>
          </p:cNvSpPr>
          <p:nvPr>
            <p:ph idx="1"/>
          </p:nvPr>
        </p:nvSpPr>
        <p:spPr>
          <a:xfrm>
            <a:off x="288834" y="1257368"/>
            <a:ext cx="8408309" cy="2717656"/>
          </a:xfrm>
        </p:spPr>
        <p:txBody>
          <a:bodyPr>
            <a:noAutofit/>
          </a:bodyPr>
          <a:lstStyle/>
          <a:p>
            <a:r>
              <a:rPr lang="ja-JP" altLang="en-US" sz="2200" dirty="0"/>
              <a:t>助手のおかげで前後には動けるようになったホイールダック</a:t>
            </a:r>
            <a:r>
              <a:rPr lang="en-US" altLang="ja-JP" sz="2200" dirty="0" smtClean="0"/>
              <a:t>2</a:t>
            </a:r>
            <a:r>
              <a:rPr lang="ja-JP" altLang="en-US" sz="2200" dirty="0" smtClean="0"/>
              <a:t>号</a:t>
            </a:r>
            <a:r>
              <a:rPr lang="ja-JP" altLang="en-US" sz="2200" dirty="0"/>
              <a:t>．よし，これで，自由に部屋の中を動き回れるぞ．と思って</a:t>
            </a:r>
            <a:r>
              <a:rPr lang="ja-JP" altLang="en-US" sz="2200" dirty="0" smtClean="0"/>
              <a:t>向きを</a:t>
            </a:r>
            <a:r>
              <a:rPr lang="ja-JP" altLang="en-US" sz="2200" dirty="0"/>
              <a:t>変えようとした矢先．ホイールダック</a:t>
            </a:r>
            <a:r>
              <a:rPr lang="en-US" altLang="ja-JP" sz="2200" dirty="0"/>
              <a:t>2 </a:t>
            </a:r>
            <a:r>
              <a:rPr lang="ja-JP" altLang="en-US" sz="2200" dirty="0"/>
              <a:t>号は思ったような</a:t>
            </a:r>
            <a:r>
              <a:rPr lang="ja-JP" altLang="en-US" sz="2200" dirty="0" smtClean="0"/>
              <a:t>スピード</a:t>
            </a:r>
            <a:r>
              <a:rPr lang="ja-JP" altLang="en-US" sz="2200" dirty="0"/>
              <a:t>で回れないことに気づいた．そう，マニピュレータ（</a:t>
            </a:r>
            <a:r>
              <a:rPr lang="ja-JP" altLang="en-US" sz="2200" dirty="0" smtClean="0"/>
              <a:t>ロボットアーム</a:t>
            </a:r>
            <a:r>
              <a:rPr lang="ja-JP" altLang="en-US" sz="2200" dirty="0"/>
              <a:t>）とバックパックが付いたおかげで随分と体は長くなり，</a:t>
            </a:r>
            <a:r>
              <a:rPr lang="ja-JP" altLang="en-US" sz="2200" dirty="0" smtClean="0"/>
              <a:t>回転</a:t>
            </a:r>
            <a:r>
              <a:rPr lang="ja-JP" altLang="en-US" sz="2200" dirty="0"/>
              <a:t>特性が大きく変わってしまったのである</a:t>
            </a:r>
            <a:r>
              <a:rPr lang="ja-JP" altLang="en-US" sz="2200" dirty="0" smtClean="0"/>
              <a:t>．</a:t>
            </a:r>
            <a:endParaRPr lang="en-US" altLang="ja-JP" sz="2200" dirty="0" smtClean="0"/>
          </a:p>
          <a:p>
            <a:r>
              <a:rPr lang="ja-JP" altLang="en-US" sz="2200" dirty="0" smtClean="0"/>
              <a:t>博士</a:t>
            </a:r>
            <a:r>
              <a:rPr lang="ja-JP" altLang="en-US" sz="2200" dirty="0"/>
              <a:t>「あ，回転系</a:t>
            </a:r>
            <a:r>
              <a:rPr lang="ja-JP" altLang="en-US" sz="2200" dirty="0" smtClean="0"/>
              <a:t>忘れてた</a:t>
            </a:r>
            <a:r>
              <a:rPr lang="ja-JP" altLang="en-US" sz="2200" dirty="0"/>
              <a:t>」助手「</a:t>
            </a:r>
            <a:r>
              <a:rPr lang="en-US" altLang="ja-JP" sz="2200" dirty="0"/>
              <a:t>……</a:t>
            </a:r>
            <a:r>
              <a:rPr lang="ja-JP" altLang="en-US" sz="2200" dirty="0"/>
              <a:t>」博士「</a:t>
            </a:r>
            <a:r>
              <a:rPr lang="ja-JP" altLang="en-US" sz="2200" dirty="0" err="1"/>
              <a:t>あ</a:t>
            </a:r>
            <a:r>
              <a:rPr lang="en-US" altLang="ja-JP" sz="2200" dirty="0"/>
              <a:t>……</a:t>
            </a:r>
            <a:r>
              <a:rPr lang="ja-JP" altLang="en-US" sz="2200" dirty="0"/>
              <a:t>やっといてくれる？」助手「</a:t>
            </a:r>
            <a:r>
              <a:rPr lang="en-US" altLang="ja-JP" sz="2200" dirty="0" smtClean="0"/>
              <a:t>……</a:t>
            </a:r>
            <a:r>
              <a:rPr lang="ja-JP" altLang="en-US" sz="2200" dirty="0" smtClean="0"/>
              <a:t>はい」</a:t>
            </a:r>
            <a:endParaRPr lang="en-US" altLang="ja-JP" sz="2200" dirty="0" smtClean="0"/>
          </a:p>
          <a:p>
            <a:r>
              <a:rPr lang="ja-JP" altLang="en-US" sz="2200" dirty="0" smtClean="0"/>
              <a:t>ホイールダック</a:t>
            </a:r>
            <a:r>
              <a:rPr lang="en-US" altLang="ja-JP" sz="2200" dirty="0"/>
              <a:t>2 </a:t>
            </a:r>
            <a:r>
              <a:rPr lang="ja-JP" altLang="en-US" sz="2200" dirty="0"/>
              <a:t>号は改造前のように自由に回転できる</a:t>
            </a:r>
            <a:r>
              <a:rPr lang="ja-JP" altLang="en-US" sz="2200" dirty="0" smtClean="0"/>
              <a:t>よう</a:t>
            </a:r>
            <a:r>
              <a:rPr lang="ja-JP" altLang="en-US" sz="2200" dirty="0"/>
              <a:t>になるのか</a:t>
            </a:r>
            <a:r>
              <a:rPr lang="ja-JP" altLang="en-US" sz="2200" dirty="0" smtClean="0"/>
              <a:t>．</a:t>
            </a:r>
            <a:endParaRPr kumimoji="1" lang="ja-JP" altLang="en-US" sz="2200"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0095" y="4535913"/>
            <a:ext cx="2612975" cy="2322087"/>
          </a:xfrm>
          <a:prstGeom prst="rect">
            <a:avLst/>
          </a:prstGeom>
        </p:spPr>
      </p:pic>
    </p:spTree>
    <p:extLst>
      <p:ext uri="{BB962C8B-B14F-4D97-AF65-F5344CB8AC3E}">
        <p14:creationId xmlns:p14="http://schemas.microsoft.com/office/powerpoint/2010/main" val="2276846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6988" y="764704"/>
            <a:ext cx="8229600" cy="578328"/>
          </a:xfrm>
        </p:spPr>
        <p:txBody>
          <a:bodyPr>
            <a:normAutofit/>
          </a:bodyPr>
          <a:lstStyle/>
          <a:p>
            <a:r>
              <a:rPr kumimoji="1" lang="en-US" altLang="ja-JP" sz="4400" dirty="0" smtClean="0"/>
              <a:t>Contents</a:t>
            </a:r>
            <a:endParaRPr kumimoji="1" lang="ja-JP" altLang="en-US" sz="4400" dirty="0"/>
          </a:p>
        </p:txBody>
      </p:sp>
      <p:sp>
        <p:nvSpPr>
          <p:cNvPr id="3" name="コンテンツ プレースホルダー 2"/>
          <p:cNvSpPr>
            <a:spLocks noGrp="1"/>
          </p:cNvSpPr>
          <p:nvPr>
            <p:ph idx="1"/>
          </p:nvPr>
        </p:nvSpPr>
        <p:spPr/>
        <p:txBody>
          <a:bodyPr/>
          <a:lstStyle/>
          <a:p>
            <a:r>
              <a:rPr lang="en-US" altLang="ja-JP" dirty="0"/>
              <a:t>3</a:t>
            </a:r>
            <a:r>
              <a:rPr kumimoji="1" lang="en-US" altLang="ja-JP" dirty="0" smtClean="0"/>
              <a:t>.1 </a:t>
            </a:r>
            <a:r>
              <a:rPr kumimoji="1" lang="ja-JP" altLang="en-US" dirty="0" smtClean="0"/>
              <a:t>回転系の力学</a:t>
            </a:r>
            <a:endParaRPr kumimoji="1" lang="en-US" altLang="ja-JP" dirty="0" smtClean="0"/>
          </a:p>
          <a:p>
            <a:r>
              <a:rPr lang="en-US" altLang="ja-JP" dirty="0"/>
              <a:t>3</a:t>
            </a:r>
            <a:r>
              <a:rPr kumimoji="1" lang="en-US" altLang="ja-JP" dirty="0" smtClean="0"/>
              <a:t>.2 </a:t>
            </a:r>
            <a:r>
              <a:rPr kumimoji="1" lang="ja-JP" altLang="en-US" dirty="0" smtClean="0"/>
              <a:t>回転運動における</a:t>
            </a:r>
            <a:r>
              <a:rPr kumimoji="1" lang="en-US" altLang="ja-JP" dirty="0" smtClean="0"/>
              <a:t>PD</a:t>
            </a:r>
            <a:r>
              <a:rPr kumimoji="1" lang="ja-JP" altLang="en-US" dirty="0" smtClean="0"/>
              <a:t>制御</a:t>
            </a:r>
            <a:endParaRPr kumimoji="1" lang="ja-JP" altLang="en-US" dirty="0"/>
          </a:p>
        </p:txBody>
      </p:sp>
      <p:sp>
        <p:nvSpPr>
          <p:cNvPr id="4" name="正方形/長方形 3"/>
          <p:cNvSpPr/>
          <p:nvPr/>
        </p:nvSpPr>
        <p:spPr>
          <a:xfrm>
            <a:off x="251520" y="1844824"/>
            <a:ext cx="5256584"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47587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1617" y="692695"/>
            <a:ext cx="8229600" cy="718871"/>
          </a:xfrm>
          <a:solidFill>
            <a:schemeClr val="bg1"/>
          </a:solidFill>
        </p:spPr>
        <p:txBody>
          <a:bodyPr>
            <a:normAutofit/>
          </a:bodyPr>
          <a:lstStyle/>
          <a:p>
            <a:r>
              <a:rPr kumimoji="1" lang="en-US" altLang="ja-JP" sz="4400" dirty="0" smtClean="0"/>
              <a:t>3.1.1 </a:t>
            </a:r>
            <a:r>
              <a:rPr kumimoji="1" lang="ja-JP" altLang="en-US" sz="4400" dirty="0" smtClean="0"/>
              <a:t>角速度</a:t>
            </a:r>
            <a:r>
              <a:rPr lang="ja-JP" altLang="en-US" sz="4400" dirty="0" smtClean="0"/>
              <a:t>と角加速度</a:t>
            </a:r>
            <a:endParaRPr kumimoji="1" lang="ja-JP" altLang="en-US" sz="4400" dirty="0"/>
          </a:p>
        </p:txBody>
      </p:sp>
      <p:sp>
        <p:nvSpPr>
          <p:cNvPr id="3" name="コンテンツ プレースホルダー 2"/>
          <p:cNvSpPr>
            <a:spLocks noGrp="1"/>
          </p:cNvSpPr>
          <p:nvPr>
            <p:ph idx="1"/>
          </p:nvPr>
        </p:nvSpPr>
        <p:spPr>
          <a:xfrm>
            <a:off x="449225" y="1915099"/>
            <a:ext cx="8229600" cy="4389120"/>
          </a:xfrm>
        </p:spPr>
        <p:txBody>
          <a:bodyPr>
            <a:normAutofit/>
          </a:bodyPr>
          <a:lstStyle/>
          <a:p>
            <a:r>
              <a:rPr lang="ja-JP" altLang="en-US" sz="2400" dirty="0" smtClean="0"/>
              <a:t>回転運動における角度と角速度，角加速度</a:t>
            </a:r>
            <a:r>
              <a:rPr kumimoji="1" lang="ja-JP" altLang="en-US" sz="2400" dirty="0" smtClean="0"/>
              <a:t>の関係</a:t>
            </a:r>
            <a:endParaRPr kumimoji="1" lang="ja-JP" altLang="en-US" sz="2400" dirty="0"/>
          </a:p>
        </p:txBody>
      </p:sp>
      <p:pic>
        <p:nvPicPr>
          <p:cNvPr id="6" name="図 5"/>
          <p:cNvPicPr>
            <a:picLocks noChangeAspect="1"/>
          </p:cNvPicPr>
          <p:nvPr/>
        </p:nvPicPr>
        <p:blipFill>
          <a:blip r:embed="rId2"/>
          <a:stretch>
            <a:fillRect/>
          </a:stretch>
        </p:blipFill>
        <p:spPr>
          <a:xfrm>
            <a:off x="2971970" y="1664811"/>
            <a:ext cx="879950" cy="320966"/>
          </a:xfrm>
          <a:prstGeom prst="rect">
            <a:avLst/>
          </a:prstGeom>
        </p:spPr>
      </p:pic>
      <p:pic>
        <p:nvPicPr>
          <p:cNvPr id="11" name="図 10"/>
          <p:cNvPicPr>
            <a:picLocks noChangeAspect="1"/>
          </p:cNvPicPr>
          <p:nvPr/>
        </p:nvPicPr>
        <p:blipFill>
          <a:blip r:embed="rId3"/>
          <a:stretch>
            <a:fillRect/>
          </a:stretch>
        </p:blipFill>
        <p:spPr>
          <a:xfrm>
            <a:off x="4026426" y="1707271"/>
            <a:ext cx="403132" cy="299673"/>
          </a:xfrm>
          <a:prstGeom prst="rect">
            <a:avLst/>
          </a:prstGeom>
        </p:spPr>
      </p:pic>
      <p:pic>
        <p:nvPicPr>
          <p:cNvPr id="12" name="図 11"/>
          <p:cNvPicPr>
            <a:picLocks noChangeAspect="1"/>
          </p:cNvPicPr>
          <p:nvPr/>
        </p:nvPicPr>
        <p:blipFill>
          <a:blip r:embed="rId4"/>
          <a:stretch>
            <a:fillRect/>
          </a:stretch>
        </p:blipFill>
        <p:spPr>
          <a:xfrm>
            <a:off x="4441878" y="1667364"/>
            <a:ext cx="657057" cy="341521"/>
          </a:xfrm>
          <a:prstGeom prst="rect">
            <a:avLst/>
          </a:prstGeom>
        </p:spPr>
      </p:pic>
      <p:pic>
        <p:nvPicPr>
          <p:cNvPr id="13" name="図 12"/>
          <p:cNvPicPr>
            <a:picLocks noChangeAspect="1"/>
          </p:cNvPicPr>
          <p:nvPr/>
        </p:nvPicPr>
        <p:blipFill>
          <a:blip r:embed="rId5"/>
          <a:stretch>
            <a:fillRect/>
          </a:stretch>
        </p:blipFill>
        <p:spPr>
          <a:xfrm>
            <a:off x="909829" y="3170224"/>
            <a:ext cx="2942091" cy="952858"/>
          </a:xfrm>
          <a:prstGeom prst="rect">
            <a:avLst/>
          </a:prstGeom>
        </p:spPr>
      </p:pic>
      <p:pic>
        <p:nvPicPr>
          <p:cNvPr id="14" name="図 13"/>
          <p:cNvPicPr>
            <a:picLocks noChangeAspect="1"/>
          </p:cNvPicPr>
          <p:nvPr/>
        </p:nvPicPr>
        <p:blipFill>
          <a:blip r:embed="rId6"/>
          <a:stretch>
            <a:fillRect/>
          </a:stretch>
        </p:blipFill>
        <p:spPr>
          <a:xfrm>
            <a:off x="884149" y="4432687"/>
            <a:ext cx="5818319" cy="923366"/>
          </a:xfrm>
          <a:prstGeom prst="rect">
            <a:avLst/>
          </a:prstGeom>
        </p:spPr>
      </p:pic>
      <p:pic>
        <p:nvPicPr>
          <p:cNvPr id="17" name="図 16"/>
          <p:cNvPicPr>
            <a:picLocks noChangeAspect="1"/>
          </p:cNvPicPr>
          <p:nvPr/>
        </p:nvPicPr>
        <p:blipFill>
          <a:blip r:embed="rId7"/>
          <a:stretch>
            <a:fillRect/>
          </a:stretch>
        </p:blipFill>
        <p:spPr>
          <a:xfrm>
            <a:off x="5237095" y="1691570"/>
            <a:ext cx="448898" cy="312125"/>
          </a:xfrm>
          <a:prstGeom prst="rect">
            <a:avLst/>
          </a:prstGeom>
        </p:spPr>
      </p:pic>
      <p:pic>
        <p:nvPicPr>
          <p:cNvPr id="18" name="図 17"/>
          <p:cNvPicPr>
            <a:picLocks noChangeAspect="1"/>
          </p:cNvPicPr>
          <p:nvPr/>
        </p:nvPicPr>
        <p:blipFill>
          <a:blip r:embed="rId8"/>
          <a:stretch>
            <a:fillRect/>
          </a:stretch>
        </p:blipFill>
        <p:spPr>
          <a:xfrm>
            <a:off x="5279393" y="1398053"/>
            <a:ext cx="406600" cy="362244"/>
          </a:xfrm>
          <a:prstGeom prst="rect">
            <a:avLst/>
          </a:prstGeom>
        </p:spPr>
      </p:pic>
      <p:pic>
        <p:nvPicPr>
          <p:cNvPr id="19" name="図 18"/>
          <p:cNvPicPr>
            <a:picLocks noChangeAspect="1"/>
          </p:cNvPicPr>
          <p:nvPr/>
        </p:nvPicPr>
        <p:blipFill>
          <a:blip r:embed="rId9"/>
          <a:stretch>
            <a:fillRect/>
          </a:stretch>
        </p:blipFill>
        <p:spPr>
          <a:xfrm>
            <a:off x="5661909" y="1702690"/>
            <a:ext cx="725047" cy="308610"/>
          </a:xfrm>
          <a:prstGeom prst="rect">
            <a:avLst/>
          </a:prstGeom>
        </p:spPr>
      </p:pic>
    </p:spTree>
    <p:extLst>
      <p:ext uri="{BB962C8B-B14F-4D97-AF65-F5344CB8AC3E}">
        <p14:creationId xmlns:p14="http://schemas.microsoft.com/office/powerpoint/2010/main" val="2397915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732614"/>
            <a:ext cx="8229600" cy="671034"/>
          </a:xfrm>
          <a:solidFill>
            <a:schemeClr val="bg1"/>
          </a:solidFill>
        </p:spPr>
        <p:txBody>
          <a:bodyPr>
            <a:normAutofit/>
          </a:bodyPr>
          <a:lstStyle/>
          <a:p>
            <a:r>
              <a:rPr lang="en-US" altLang="ja-JP" sz="4400" dirty="0"/>
              <a:t>3</a:t>
            </a:r>
            <a:r>
              <a:rPr kumimoji="1" lang="en-US" altLang="ja-JP" sz="4400" dirty="0" smtClean="0"/>
              <a:t>.1.2 </a:t>
            </a:r>
            <a:r>
              <a:rPr kumimoji="1" lang="ja-JP" altLang="en-US" sz="4400" dirty="0" smtClean="0"/>
              <a:t>トルクとは</a:t>
            </a:r>
            <a:endParaRPr kumimoji="1" lang="ja-JP" altLang="en-US" sz="4400" dirty="0"/>
          </a:p>
        </p:txBody>
      </p:sp>
      <p:sp>
        <p:nvSpPr>
          <p:cNvPr id="3" name="コンテンツ プレースホルダー 2"/>
          <p:cNvSpPr>
            <a:spLocks noGrp="1"/>
          </p:cNvSpPr>
          <p:nvPr>
            <p:ph idx="1"/>
          </p:nvPr>
        </p:nvSpPr>
        <p:spPr>
          <a:xfrm>
            <a:off x="395536" y="1556792"/>
            <a:ext cx="8229600" cy="4389120"/>
          </a:xfrm>
        </p:spPr>
        <p:txBody>
          <a:bodyPr>
            <a:normAutofit/>
          </a:bodyPr>
          <a:lstStyle/>
          <a:p>
            <a:r>
              <a:rPr kumimoji="1" lang="ja-JP" altLang="en-US" sz="2400" dirty="0" smtClean="0"/>
              <a:t>トルクとは，回転中心から力の作用点までの距離とそれに直交する力を掛けた物理量．</a:t>
            </a:r>
            <a:endParaRPr kumimoji="1" lang="ja-JP" altLang="en-US" sz="2400" dirty="0"/>
          </a:p>
        </p:txBody>
      </p:sp>
      <p:pic>
        <p:nvPicPr>
          <p:cNvPr id="11" name="図 10"/>
          <p:cNvPicPr>
            <a:picLocks noChangeAspect="1"/>
          </p:cNvPicPr>
          <p:nvPr/>
        </p:nvPicPr>
        <p:blipFill>
          <a:blip r:embed="rId2"/>
          <a:stretch>
            <a:fillRect/>
          </a:stretch>
        </p:blipFill>
        <p:spPr>
          <a:xfrm>
            <a:off x="6212113" y="4306940"/>
            <a:ext cx="492783" cy="334059"/>
          </a:xfrm>
          <a:prstGeom prst="rect">
            <a:avLst/>
          </a:prstGeom>
        </p:spPr>
      </p:pic>
      <p:pic>
        <p:nvPicPr>
          <p:cNvPr id="4" name="図 3"/>
          <p:cNvPicPr>
            <a:picLocks noChangeAspect="1"/>
          </p:cNvPicPr>
          <p:nvPr/>
        </p:nvPicPr>
        <p:blipFill>
          <a:blip r:embed="rId3"/>
          <a:stretch>
            <a:fillRect/>
          </a:stretch>
        </p:blipFill>
        <p:spPr>
          <a:xfrm>
            <a:off x="4901771" y="2852936"/>
            <a:ext cx="3606250" cy="3479242"/>
          </a:xfrm>
          <a:prstGeom prst="rect">
            <a:avLst/>
          </a:prstGeom>
        </p:spPr>
      </p:pic>
    </p:spTree>
    <p:extLst>
      <p:ext uri="{BB962C8B-B14F-4D97-AF65-F5344CB8AC3E}">
        <p14:creationId xmlns:p14="http://schemas.microsoft.com/office/powerpoint/2010/main" val="2154728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idx="1"/>
          </p:nvPr>
        </p:nvSpPr>
        <p:spPr>
          <a:xfrm>
            <a:off x="236444" y="1628800"/>
            <a:ext cx="8516485" cy="2376264"/>
          </a:xfrm>
        </p:spPr>
        <p:txBody>
          <a:bodyPr>
            <a:normAutofit/>
          </a:bodyPr>
          <a:lstStyle/>
          <a:p>
            <a:r>
              <a:rPr lang="ja-JP" altLang="en-US" sz="2400" dirty="0" smtClean="0"/>
              <a:t>物体</a:t>
            </a:r>
            <a:r>
              <a:rPr lang="ja-JP" altLang="en-US" sz="2400" dirty="0"/>
              <a:t>の質量が変わると物体の慣性モーメントの値も変わる．</a:t>
            </a:r>
          </a:p>
          <a:p>
            <a:r>
              <a:rPr lang="ja-JP" altLang="en-US" sz="2400" dirty="0" smtClean="0"/>
              <a:t>物体</a:t>
            </a:r>
            <a:r>
              <a:rPr lang="ja-JP" altLang="en-US" sz="2400" dirty="0"/>
              <a:t>の質量が同じでも，物体の形状によって慣性</a:t>
            </a:r>
            <a:r>
              <a:rPr lang="ja-JP" altLang="en-US" sz="2400" dirty="0" smtClean="0"/>
              <a:t>モーメント</a:t>
            </a:r>
            <a:r>
              <a:rPr lang="ja-JP" altLang="en-US" sz="2400" dirty="0"/>
              <a:t>の値は</a:t>
            </a:r>
            <a:r>
              <a:rPr lang="ja-JP" altLang="en-US" sz="2400" dirty="0" smtClean="0"/>
              <a:t>変化する</a:t>
            </a:r>
            <a:r>
              <a:rPr lang="ja-JP" altLang="en-US" sz="2400" dirty="0"/>
              <a:t>．</a:t>
            </a:r>
          </a:p>
          <a:p>
            <a:r>
              <a:rPr lang="ja-JP" altLang="en-US" sz="2400" dirty="0" smtClean="0"/>
              <a:t>同じ</a:t>
            </a:r>
            <a:r>
              <a:rPr lang="ja-JP" altLang="en-US" sz="2400" dirty="0"/>
              <a:t>物体でも，回転させる軸が変わると慣性モーメントの値も変わる</a:t>
            </a:r>
            <a:r>
              <a:rPr lang="ja-JP" altLang="en-US" sz="2400" dirty="0" smtClean="0"/>
              <a:t>．</a:t>
            </a:r>
            <a:endParaRPr kumimoji="1" lang="ja-JP" altLang="en-US" sz="2400" dirty="0"/>
          </a:p>
        </p:txBody>
      </p:sp>
      <p:sp>
        <p:nvSpPr>
          <p:cNvPr id="14" name="タイトル 1"/>
          <p:cNvSpPr txBox="1">
            <a:spLocks/>
          </p:cNvSpPr>
          <p:nvPr/>
        </p:nvSpPr>
        <p:spPr>
          <a:xfrm>
            <a:off x="523329" y="620688"/>
            <a:ext cx="6136903" cy="788901"/>
          </a:xfrm>
          <a:prstGeom prst="rect">
            <a:avLst/>
          </a:prstGeom>
          <a:solidFill>
            <a:schemeClr val="bg1"/>
          </a:solidFill>
        </p:spPr>
        <p:txBody>
          <a:bodyPr vert="horz" lIns="0" rIns="0" bIns="0" anchor="b">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en-US" altLang="ja-JP" sz="4400" dirty="0" smtClean="0"/>
              <a:t>3.1.3 </a:t>
            </a:r>
            <a:r>
              <a:rPr lang="ja-JP" altLang="en-US" sz="4400" dirty="0" smtClean="0"/>
              <a:t>慣性モーメントとは</a:t>
            </a:r>
            <a:endParaRPr lang="ja-JP" altLang="en-US" sz="4400" dirty="0"/>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720" y="3501008"/>
            <a:ext cx="5184576" cy="3112451"/>
          </a:xfrm>
          <a:prstGeom prst="rect">
            <a:avLst/>
          </a:prstGeom>
        </p:spPr>
      </p:pic>
    </p:spTree>
    <p:extLst>
      <p:ext uri="{BB962C8B-B14F-4D97-AF65-F5344CB8AC3E}">
        <p14:creationId xmlns:p14="http://schemas.microsoft.com/office/powerpoint/2010/main" val="2689763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64704"/>
            <a:ext cx="8229600" cy="710952"/>
          </a:xfrm>
          <a:solidFill>
            <a:schemeClr val="bg1"/>
          </a:solidFill>
        </p:spPr>
        <p:txBody>
          <a:bodyPr>
            <a:noAutofit/>
          </a:bodyPr>
          <a:lstStyle/>
          <a:p>
            <a:r>
              <a:rPr lang="en-US" altLang="ja-JP" sz="4400" dirty="0" smtClean="0"/>
              <a:t>3.1.4 </a:t>
            </a:r>
            <a:r>
              <a:rPr lang="ja-JP" altLang="en-US" sz="4400" dirty="0" smtClean="0"/>
              <a:t>並進系と回転系の</a:t>
            </a:r>
            <a:r>
              <a:rPr lang="ja-JP" altLang="en-US" sz="4400" dirty="0" smtClean="0"/>
              <a:t>類似性</a:t>
            </a:r>
            <a:endParaRPr kumimoji="1" lang="ja-JP" altLang="en-US" sz="4400" dirty="0"/>
          </a:p>
        </p:txBody>
      </p:sp>
      <p:sp>
        <p:nvSpPr>
          <p:cNvPr id="3" name="コンテンツ プレースホルダー 2"/>
          <p:cNvSpPr>
            <a:spLocks noGrp="1"/>
          </p:cNvSpPr>
          <p:nvPr>
            <p:ph idx="1"/>
          </p:nvPr>
        </p:nvSpPr>
        <p:spPr>
          <a:xfrm>
            <a:off x="457200" y="1628800"/>
            <a:ext cx="8229600" cy="4389120"/>
          </a:xfrm>
        </p:spPr>
        <p:txBody>
          <a:bodyPr/>
          <a:lstStyle/>
          <a:p>
            <a:r>
              <a:rPr lang="ja-JP" altLang="en-US" sz="2400" dirty="0" smtClean="0"/>
              <a:t>並進</a:t>
            </a:r>
            <a:r>
              <a:rPr lang="ja-JP" altLang="en-US" sz="2400" dirty="0"/>
              <a:t>系と回転系</a:t>
            </a:r>
            <a:r>
              <a:rPr lang="ja-JP" altLang="en-US" sz="2400" dirty="0" smtClean="0"/>
              <a:t>の</a:t>
            </a:r>
            <a:r>
              <a:rPr lang="en-US" altLang="ja-JP" sz="2400" dirty="0" smtClean="0"/>
              <a:t>2 </a:t>
            </a:r>
            <a:r>
              <a:rPr lang="ja-JP" altLang="en-US" sz="2400" dirty="0" err="1"/>
              <a:t>つの</a:t>
            </a:r>
            <a:r>
              <a:rPr lang="ja-JP" altLang="en-US" sz="2400" dirty="0"/>
              <a:t>力学の間には強い類似性が成り立つ</a:t>
            </a:r>
            <a:r>
              <a:rPr lang="ja-JP" altLang="en-US" sz="2400" dirty="0" smtClean="0"/>
              <a:t>．</a:t>
            </a:r>
            <a:endParaRPr lang="en-US" altLang="ja-JP" sz="2400" dirty="0" smtClean="0"/>
          </a:p>
          <a:p>
            <a:r>
              <a:rPr lang="ja-JP" altLang="en-US" sz="2400" dirty="0" smtClean="0"/>
              <a:t>運動量</a:t>
            </a:r>
            <a:r>
              <a:rPr lang="ja-JP" altLang="en-US" sz="2400" dirty="0"/>
              <a:t>や運動エネルギー，バネ力，</a:t>
            </a:r>
            <a:r>
              <a:rPr lang="ja-JP" altLang="en-US" sz="2400" dirty="0" smtClean="0"/>
              <a:t>バネエネルギーなど</a:t>
            </a:r>
            <a:r>
              <a:rPr lang="ja-JP" altLang="en-US" sz="2400" dirty="0"/>
              <a:t>が同じような式で表現</a:t>
            </a:r>
            <a:r>
              <a:rPr lang="ja-JP" altLang="en-US" sz="2400" dirty="0" smtClean="0"/>
              <a:t>される．</a:t>
            </a:r>
            <a:endParaRPr lang="en-US" altLang="ja-JP" sz="2400" dirty="0" smtClean="0"/>
          </a:p>
          <a:p>
            <a:r>
              <a:rPr lang="ja-JP" altLang="en-US" sz="2400" dirty="0" smtClean="0"/>
              <a:t>並進</a:t>
            </a:r>
            <a:r>
              <a:rPr lang="ja-JP" altLang="en-US" sz="2400" dirty="0"/>
              <a:t>系の</a:t>
            </a:r>
            <a:r>
              <a:rPr lang="ja-JP" altLang="en-US" sz="2400" dirty="0" smtClean="0"/>
              <a:t>距離や</a:t>
            </a:r>
            <a:r>
              <a:rPr lang="ja-JP" altLang="en-US" sz="2400" dirty="0"/>
              <a:t>回転系の角度のことを，</a:t>
            </a:r>
            <a:r>
              <a:rPr lang="ja-JP" altLang="en-US" sz="2400" dirty="0" smtClean="0"/>
              <a:t>まとめて変位（へんい）と呼ぶ．</a:t>
            </a:r>
          </a:p>
          <a:p>
            <a:pPr marL="667512" lvl="2" indent="0">
              <a:buNone/>
            </a:pPr>
            <a:endParaRPr kumimoji="1" lang="ja-JP" altLang="en-US" dirty="0"/>
          </a:p>
        </p:txBody>
      </p:sp>
      <p:pic>
        <p:nvPicPr>
          <p:cNvPr id="4" name="図 3"/>
          <p:cNvPicPr>
            <a:picLocks noChangeAspect="1"/>
          </p:cNvPicPr>
          <p:nvPr/>
        </p:nvPicPr>
        <p:blipFill>
          <a:blip r:embed="rId2"/>
          <a:stretch>
            <a:fillRect/>
          </a:stretch>
        </p:blipFill>
        <p:spPr>
          <a:xfrm>
            <a:off x="261864" y="4293096"/>
            <a:ext cx="8424936" cy="2294852"/>
          </a:xfrm>
          <a:prstGeom prst="rect">
            <a:avLst/>
          </a:prstGeom>
        </p:spPr>
      </p:pic>
    </p:spTree>
    <p:extLst>
      <p:ext uri="{BB962C8B-B14F-4D97-AF65-F5344CB8AC3E}">
        <p14:creationId xmlns:p14="http://schemas.microsoft.com/office/powerpoint/2010/main" val="2384596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6353" y="620688"/>
            <a:ext cx="8229600" cy="794352"/>
          </a:xfrm>
        </p:spPr>
        <p:txBody>
          <a:bodyPr>
            <a:normAutofit/>
          </a:bodyPr>
          <a:lstStyle/>
          <a:p>
            <a:r>
              <a:rPr kumimoji="1" lang="en-US" altLang="ja-JP" sz="4400" dirty="0" smtClean="0"/>
              <a:t>Contents</a:t>
            </a:r>
            <a:endParaRPr kumimoji="1" lang="ja-JP" altLang="en-US" sz="4400" dirty="0"/>
          </a:p>
        </p:txBody>
      </p:sp>
      <p:sp>
        <p:nvSpPr>
          <p:cNvPr id="3" name="コンテンツ プレースホルダー 2"/>
          <p:cNvSpPr>
            <a:spLocks noGrp="1"/>
          </p:cNvSpPr>
          <p:nvPr>
            <p:ph idx="1"/>
          </p:nvPr>
        </p:nvSpPr>
        <p:spPr/>
        <p:txBody>
          <a:bodyPr/>
          <a:lstStyle/>
          <a:p>
            <a:r>
              <a:rPr lang="en-US" altLang="ja-JP" dirty="0"/>
              <a:t>3</a:t>
            </a:r>
            <a:r>
              <a:rPr kumimoji="1" lang="en-US" altLang="ja-JP" dirty="0" smtClean="0"/>
              <a:t>.1 </a:t>
            </a:r>
            <a:r>
              <a:rPr kumimoji="1" lang="ja-JP" altLang="en-US" dirty="0" smtClean="0"/>
              <a:t>回転系の力学</a:t>
            </a:r>
            <a:endParaRPr kumimoji="1" lang="en-US" altLang="ja-JP" dirty="0" smtClean="0"/>
          </a:p>
          <a:p>
            <a:r>
              <a:rPr lang="en-US" altLang="ja-JP" dirty="0"/>
              <a:t>3</a:t>
            </a:r>
            <a:r>
              <a:rPr kumimoji="1" lang="en-US" altLang="ja-JP" dirty="0" smtClean="0"/>
              <a:t>.2 </a:t>
            </a:r>
            <a:r>
              <a:rPr kumimoji="1" lang="ja-JP" altLang="en-US" dirty="0" smtClean="0"/>
              <a:t>回転運動における</a:t>
            </a:r>
            <a:r>
              <a:rPr kumimoji="1" lang="en-US" altLang="ja-JP" dirty="0" smtClean="0"/>
              <a:t>PD</a:t>
            </a:r>
            <a:r>
              <a:rPr kumimoji="1" lang="ja-JP" altLang="en-US" dirty="0" smtClean="0"/>
              <a:t>制御</a:t>
            </a:r>
            <a:endParaRPr kumimoji="1" lang="ja-JP" altLang="en-US" dirty="0"/>
          </a:p>
        </p:txBody>
      </p:sp>
      <p:sp>
        <p:nvSpPr>
          <p:cNvPr id="4" name="正方形/長方形 3"/>
          <p:cNvSpPr/>
          <p:nvPr/>
        </p:nvSpPr>
        <p:spPr>
          <a:xfrm>
            <a:off x="251520" y="2420888"/>
            <a:ext cx="5256584"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84493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12629</TotalTime>
  <Words>492</Words>
  <Application>Microsoft Office PowerPoint</Application>
  <PresentationFormat>画面に合わせる (4:3)</PresentationFormat>
  <Paragraphs>36</Paragraphs>
  <Slides>13</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13</vt:i4>
      </vt:variant>
    </vt:vector>
  </HeadingPairs>
  <TitlesOfParts>
    <vt:vector size="20" baseType="lpstr">
      <vt:lpstr>HGP明朝E</vt:lpstr>
      <vt:lpstr>ＭＳ Ｐゴシック</vt:lpstr>
      <vt:lpstr>Calibri</vt:lpstr>
      <vt:lpstr>Constantia</vt:lpstr>
      <vt:lpstr>Wingdings</vt:lpstr>
      <vt:lpstr>Wingdings 2</vt:lpstr>
      <vt:lpstr>リゾート</vt:lpstr>
      <vt:lpstr>ロボット工学 第3回　基本的な制御（回転系）</vt:lpstr>
      <vt:lpstr>Information</vt:lpstr>
      <vt:lpstr>STORY 基本的な制御（回転系）</vt:lpstr>
      <vt:lpstr>Contents</vt:lpstr>
      <vt:lpstr>3.1.1 角速度と角加速度</vt:lpstr>
      <vt:lpstr>3.1.2 トルクとは</vt:lpstr>
      <vt:lpstr>PowerPoint プレゼンテーション</vt:lpstr>
      <vt:lpstr>3.1.4 並進系と回転系の類似性</vt:lpstr>
      <vt:lpstr>Contents</vt:lpstr>
      <vt:lpstr>3.2　回転運動におけるPD 制御(1)</vt:lpstr>
      <vt:lpstr>3.2　回転運動におけるPD 制御(2)</vt:lpstr>
      <vt:lpstr>章末問題</vt:lpstr>
      <vt:lpstr>第3章のまとめ</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人工知能概論 </dc:title>
  <dc:creator>user</dc:creator>
  <cp:lastModifiedBy>BHD2013</cp:lastModifiedBy>
  <cp:revision>214</cp:revision>
  <cp:lastPrinted>2013-10-08T03:26:13Z</cp:lastPrinted>
  <dcterms:created xsi:type="dcterms:W3CDTF">2012-07-12T01:49:14Z</dcterms:created>
  <dcterms:modified xsi:type="dcterms:W3CDTF">2018-02-03T07:00:07Z</dcterms:modified>
</cp:coreProperties>
</file>