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73" r:id="rId2"/>
    <p:sldId id="474" r:id="rId3"/>
    <p:sldId id="408" r:id="rId4"/>
    <p:sldId id="447" r:id="rId5"/>
    <p:sldId id="451" r:id="rId6"/>
    <p:sldId id="503" r:id="rId7"/>
    <p:sldId id="505" r:id="rId8"/>
    <p:sldId id="504" r:id="rId9"/>
    <p:sldId id="506" r:id="rId10"/>
    <p:sldId id="507" r:id="rId11"/>
    <p:sldId id="508" r:id="rId12"/>
    <p:sldId id="509" r:id="rId13"/>
    <p:sldId id="510" r:id="rId14"/>
    <p:sldId id="511" r:id="rId15"/>
    <p:sldId id="489" r:id="rId16"/>
    <p:sldId id="468" r:id="rId17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4660"/>
  </p:normalViewPr>
  <p:slideViewPr>
    <p:cSldViewPr>
      <p:cViewPr varScale="1">
        <p:scale>
          <a:sx n="58" d="100"/>
          <a:sy n="58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回　自由度と座標系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770" y="692696"/>
            <a:ext cx="7920880" cy="7089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4.2.2 </a:t>
            </a:r>
            <a:r>
              <a:rPr kumimoji="1" lang="ja-JP" altLang="en-US" sz="4400" dirty="0" smtClean="0"/>
              <a:t>　目的の運動と手先自由度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971" y="1721347"/>
            <a:ext cx="8229600" cy="192858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「</a:t>
            </a:r>
            <a:r>
              <a:rPr lang="ja-JP" altLang="en-US" sz="2400" dirty="0"/>
              <a:t>作業に必要な手先自由度」と「ロボット</a:t>
            </a:r>
            <a:r>
              <a:rPr lang="ja-JP" altLang="en-US" sz="2400" dirty="0" smtClean="0"/>
              <a:t>の有する</a:t>
            </a:r>
            <a:r>
              <a:rPr lang="ja-JP" altLang="en-US" sz="2400" dirty="0"/>
              <a:t>手先自由度と関節自由度」の関係を理解していないと，要求された</a:t>
            </a:r>
            <a:r>
              <a:rPr lang="ja-JP" altLang="en-US" sz="2400" dirty="0" smtClean="0"/>
              <a:t>作業</a:t>
            </a:r>
            <a:r>
              <a:rPr lang="ja-JP" altLang="en-US" sz="2400" dirty="0"/>
              <a:t>を十分に遂行できない場合が</a:t>
            </a:r>
            <a:r>
              <a:rPr lang="ja-JP" altLang="en-US" sz="2400" dirty="0" smtClean="0"/>
              <a:t>ある．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22" y="3969582"/>
            <a:ext cx="5418498" cy="2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.1 </a:t>
            </a:r>
            <a:r>
              <a:rPr kumimoji="1" lang="ja-JP" altLang="en-US" dirty="0" smtClean="0"/>
              <a:t>自由度の概念</a:t>
            </a:r>
            <a:endParaRPr kumimoji="1" lang="en-US" altLang="ja-JP" dirty="0" smtClean="0"/>
          </a:p>
          <a:p>
            <a:r>
              <a:rPr kumimoji="1" lang="en-US" altLang="ja-JP" dirty="0" smtClean="0"/>
              <a:t>4.2 </a:t>
            </a:r>
            <a:r>
              <a:rPr kumimoji="1" lang="ja-JP" altLang="en-US" dirty="0" smtClean="0"/>
              <a:t>手先自由度と関節自由度</a:t>
            </a:r>
            <a:endParaRPr kumimoji="1" lang="en-US" altLang="ja-JP" dirty="0" smtClean="0"/>
          </a:p>
          <a:p>
            <a:r>
              <a:rPr lang="en-US" altLang="ja-JP" dirty="0" smtClean="0"/>
              <a:t>4.3  </a:t>
            </a:r>
            <a:r>
              <a:rPr lang="ja-JP" altLang="en-US" dirty="0" smtClean="0"/>
              <a:t>冗長と非冗長</a:t>
            </a:r>
            <a:endParaRPr lang="en-US" altLang="ja-JP" dirty="0" smtClean="0"/>
          </a:p>
          <a:p>
            <a:r>
              <a:rPr kumimoji="1" lang="en-US" altLang="ja-JP" dirty="0" smtClean="0"/>
              <a:t>4.4  </a:t>
            </a:r>
            <a:r>
              <a:rPr kumimoji="1" lang="ja-JP" altLang="en-US" dirty="0" smtClean="0"/>
              <a:t>関節と手先の座標系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52936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8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92858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マニピュレータ</a:t>
            </a:r>
            <a:r>
              <a:rPr lang="ja-JP" altLang="en-US" sz="2400" dirty="0"/>
              <a:t>の関節自由度の数に対して，手先自由度の数が</a:t>
            </a:r>
            <a:r>
              <a:rPr lang="ja-JP" altLang="en-US" sz="2400" dirty="0" smtClean="0"/>
              <a:t>同じ状態</a:t>
            </a:r>
            <a:r>
              <a:rPr lang="ja-JP" altLang="en-US" sz="2400" dirty="0"/>
              <a:t>を</a:t>
            </a:r>
            <a:r>
              <a:rPr lang="ja-JP" altLang="en-US" sz="2400" dirty="0">
                <a:solidFill>
                  <a:srgbClr val="FF0000"/>
                </a:solidFill>
              </a:rPr>
              <a:t>非冗長</a:t>
            </a:r>
            <a:r>
              <a:rPr lang="ja-JP" altLang="en-US" sz="2400" dirty="0"/>
              <a:t>といい，そのようなマニピュレータを非冗長マニピュレータ</a:t>
            </a:r>
            <a:r>
              <a:rPr lang="ja-JP" altLang="en-US" sz="2400" dirty="0" smtClean="0"/>
              <a:t>という．</a:t>
            </a:r>
            <a:endParaRPr lang="en-US" altLang="ja-JP" sz="2400" dirty="0" smtClean="0"/>
          </a:p>
          <a:p>
            <a:r>
              <a:rPr lang="ja-JP" altLang="en-US" sz="2400" dirty="0" smtClean="0"/>
              <a:t>手先</a:t>
            </a:r>
            <a:r>
              <a:rPr lang="ja-JP" altLang="en-US" sz="2400" dirty="0"/>
              <a:t>運動の自由度に対し，関節</a:t>
            </a:r>
            <a:r>
              <a:rPr lang="ja-JP" altLang="en-US" sz="2400" dirty="0" smtClean="0"/>
              <a:t>自由度</a:t>
            </a:r>
            <a:r>
              <a:rPr lang="ja-JP" altLang="en-US" sz="2400" dirty="0"/>
              <a:t>が多い状態を関節自由度が</a:t>
            </a:r>
            <a:r>
              <a:rPr lang="ja-JP" altLang="en-US" sz="2400" dirty="0">
                <a:solidFill>
                  <a:srgbClr val="0070C0"/>
                </a:solidFill>
              </a:rPr>
              <a:t>冗長</a:t>
            </a:r>
            <a:r>
              <a:rPr lang="ja-JP" altLang="en-US" sz="2400" dirty="0"/>
              <a:t>といい，そのようなマニピュレータを</a:t>
            </a:r>
            <a:r>
              <a:rPr lang="ja-JP" altLang="en-US" sz="2400" dirty="0" smtClean="0"/>
              <a:t>冗長</a:t>
            </a:r>
            <a:r>
              <a:rPr lang="ja-JP" altLang="en-US" sz="2400" dirty="0"/>
              <a:t>マニピュレータという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19418"/>
            <a:ext cx="4680520" cy="3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.1 </a:t>
            </a:r>
            <a:r>
              <a:rPr kumimoji="1" lang="ja-JP" altLang="en-US" dirty="0" smtClean="0"/>
              <a:t>自由度の概念</a:t>
            </a:r>
            <a:endParaRPr kumimoji="1" lang="en-US" altLang="ja-JP" dirty="0" smtClean="0"/>
          </a:p>
          <a:p>
            <a:r>
              <a:rPr kumimoji="1" lang="en-US" altLang="ja-JP" dirty="0" smtClean="0"/>
              <a:t>4.2 </a:t>
            </a:r>
            <a:r>
              <a:rPr kumimoji="1" lang="ja-JP" altLang="en-US" dirty="0" smtClean="0"/>
              <a:t>手先自由度と関節自由度</a:t>
            </a:r>
            <a:endParaRPr kumimoji="1" lang="en-US" altLang="ja-JP" dirty="0" smtClean="0"/>
          </a:p>
          <a:p>
            <a:r>
              <a:rPr lang="en-US" altLang="ja-JP" dirty="0" smtClean="0"/>
              <a:t>4.3  </a:t>
            </a:r>
            <a:r>
              <a:rPr lang="ja-JP" altLang="en-US" dirty="0" smtClean="0"/>
              <a:t>冗長と非冗長</a:t>
            </a:r>
            <a:endParaRPr lang="en-US" altLang="ja-JP" dirty="0" smtClean="0"/>
          </a:p>
          <a:p>
            <a:r>
              <a:rPr kumimoji="1" lang="en-US" altLang="ja-JP" dirty="0" smtClean="0"/>
              <a:t>4.4  </a:t>
            </a:r>
            <a:r>
              <a:rPr kumimoji="1" lang="ja-JP" altLang="en-US" dirty="0" smtClean="0"/>
              <a:t>関節と手先の座標系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3356992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13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92858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関節</a:t>
            </a:r>
            <a:r>
              <a:rPr lang="ja-JP" altLang="en-US" sz="2400" dirty="0"/>
              <a:t>の変位を表す座標</a:t>
            </a:r>
            <a:r>
              <a:rPr lang="ja-JP" altLang="en-US" sz="2400" dirty="0" smtClean="0"/>
              <a:t>系を</a:t>
            </a:r>
            <a:r>
              <a:rPr lang="ja-JP" altLang="en-US" sz="2400" dirty="0">
                <a:solidFill>
                  <a:srgbClr val="FF0000"/>
                </a:solidFill>
              </a:rPr>
              <a:t>関節座標系</a:t>
            </a:r>
            <a:r>
              <a:rPr lang="ja-JP" altLang="en-US" sz="2400" dirty="0"/>
              <a:t>といい，手先の変位を表す座標</a:t>
            </a:r>
            <a:r>
              <a:rPr lang="ja-JP" altLang="en-US" sz="2400" dirty="0" smtClean="0"/>
              <a:t>系を</a:t>
            </a:r>
            <a:r>
              <a:rPr lang="ja-JP" altLang="en-US" sz="2400" dirty="0">
                <a:solidFill>
                  <a:srgbClr val="0070C0"/>
                </a:solidFill>
              </a:rPr>
              <a:t>手先座標系</a:t>
            </a:r>
            <a:r>
              <a:rPr lang="ja-JP" altLang="en-US" sz="2400" dirty="0"/>
              <a:t>や</a:t>
            </a:r>
            <a:r>
              <a:rPr lang="ja-JP" altLang="en-US" sz="2400" dirty="0">
                <a:solidFill>
                  <a:srgbClr val="0070C0"/>
                </a:solidFill>
              </a:rPr>
              <a:t>作業</a:t>
            </a:r>
            <a:r>
              <a:rPr lang="ja-JP" altLang="en-US" sz="2400" dirty="0" smtClean="0">
                <a:solidFill>
                  <a:srgbClr val="0070C0"/>
                </a:solidFill>
              </a:rPr>
              <a:t>座標</a:t>
            </a:r>
            <a:r>
              <a:rPr lang="ja-JP" altLang="en-US" sz="2400" dirty="0">
                <a:solidFill>
                  <a:srgbClr val="0070C0"/>
                </a:solidFill>
              </a:rPr>
              <a:t>系</a:t>
            </a:r>
            <a:r>
              <a:rPr lang="ja-JP" altLang="en-US" sz="2400" dirty="0"/>
              <a:t>という．マニピュレータ制御では，この関節座標系と手先座標系の図形</a:t>
            </a:r>
          </a:p>
          <a:p>
            <a:r>
              <a:rPr lang="ja-JP" altLang="en-US" sz="2400" dirty="0"/>
              <a:t>的な関係を知ることが重要なポイントの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つと</a:t>
            </a:r>
            <a:r>
              <a:rPr lang="ja-JP" altLang="en-US" sz="2400" dirty="0"/>
              <a:t>なる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5697000" cy="28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章末問題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67791"/>
            <a:ext cx="7013232" cy="4999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8724582" cy="864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4999885" cy="32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59017" cy="852704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4</a:t>
            </a:r>
            <a:r>
              <a:rPr lang="ja-JP" altLang="en-US" sz="4400" dirty="0" smtClean="0"/>
              <a:t>章</a:t>
            </a:r>
            <a:r>
              <a:rPr lang="ja-JP" altLang="en-US" sz="4400" dirty="0" smtClean="0"/>
              <a:t>のまとめ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2" y="2132856"/>
            <a:ext cx="7888435" cy="34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3668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6" y="4741224"/>
            <a:ext cx="2095487" cy="20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307" y="476672"/>
            <a:ext cx="5575853" cy="63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STORY </a:t>
            </a:r>
            <a:r>
              <a:rPr kumimoji="1" lang="ja-JP" altLang="en-US" dirty="0" smtClean="0"/>
              <a:t>自由度と座標系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56" y="1110728"/>
            <a:ext cx="8229600" cy="271765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ホイールダック</a:t>
            </a:r>
            <a:r>
              <a:rPr lang="en-US" altLang="ja-JP" dirty="0"/>
              <a:t>2 </a:t>
            </a:r>
            <a:r>
              <a:rPr lang="ja-JP" altLang="en-US" dirty="0"/>
              <a:t>号は並進系と回転系の動き方を覚えた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博士「</a:t>
            </a:r>
            <a:r>
              <a:rPr lang="ja-JP" altLang="en-US" dirty="0"/>
              <a:t>ふう，これで前後左右回転の動きはバッチリだな！助手くん！」</a:t>
            </a:r>
          </a:p>
          <a:p>
            <a:r>
              <a:rPr lang="ja-JP" altLang="en-US" dirty="0"/>
              <a:t>助手「やりましたね！博士！</a:t>
            </a:r>
            <a:r>
              <a:rPr lang="ja-JP" altLang="en-US" dirty="0" smtClean="0"/>
              <a:t>」ホイールダック</a:t>
            </a:r>
            <a:r>
              <a:rPr lang="en-US" altLang="ja-JP" dirty="0"/>
              <a:t>2 </a:t>
            </a:r>
            <a:r>
              <a:rPr lang="ja-JP" altLang="en-US" dirty="0"/>
              <a:t>号も喜んで</a:t>
            </a:r>
            <a:r>
              <a:rPr lang="ja-JP" altLang="en-US" dirty="0" smtClean="0"/>
              <a:t>研究所</a:t>
            </a:r>
            <a:r>
              <a:rPr lang="ja-JP" altLang="en-US" dirty="0"/>
              <a:t>の中を走り回る．ホイールダック</a:t>
            </a:r>
            <a:r>
              <a:rPr lang="en-US" altLang="ja-JP" dirty="0"/>
              <a:t>2 </a:t>
            </a:r>
            <a:r>
              <a:rPr lang="ja-JP" altLang="en-US" dirty="0"/>
              <a:t>号はせっかく付けて</a:t>
            </a:r>
            <a:r>
              <a:rPr lang="ja-JP" altLang="en-US" dirty="0" smtClean="0"/>
              <a:t>もらったマニピュレータ</a:t>
            </a:r>
            <a:r>
              <a:rPr lang="ja-JP" altLang="en-US" dirty="0"/>
              <a:t>（ロボットアーム）を使って，コップをとって</a:t>
            </a:r>
            <a:r>
              <a:rPr lang="ja-JP" altLang="en-US" dirty="0" smtClean="0"/>
              <a:t>みよう</a:t>
            </a:r>
            <a:r>
              <a:rPr lang="ja-JP" altLang="en-US" dirty="0"/>
              <a:t>とテーブルの前まで行ってみた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あれ</a:t>
            </a:r>
            <a:r>
              <a:rPr lang="ja-JP" altLang="en-US" dirty="0"/>
              <a:t>？ 腕ってどうやって</a:t>
            </a:r>
            <a:r>
              <a:rPr lang="ja-JP" altLang="en-US" dirty="0" smtClean="0"/>
              <a:t>動かすん</a:t>
            </a:r>
            <a:r>
              <a:rPr lang="ja-JP" altLang="en-US" dirty="0"/>
              <a:t>だっけ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r>
              <a:rPr lang="ja-JP" altLang="en-US" dirty="0"/>
              <a:t>博士「あ，マニピュレータの存在を忘れてた」</a:t>
            </a:r>
            <a:r>
              <a:rPr lang="ja-JP" altLang="en-US" dirty="0" smtClean="0"/>
              <a:t>そう</a:t>
            </a:r>
            <a:r>
              <a:rPr lang="ja-JP" altLang="en-US" dirty="0"/>
              <a:t>，あろうことか，せっかく付けたマニピュレータの自由度が</a:t>
            </a:r>
            <a:r>
              <a:rPr lang="ja-JP" altLang="en-US" dirty="0" smtClean="0"/>
              <a:t>忘れ去られて</a:t>
            </a:r>
            <a:r>
              <a:rPr lang="ja-JP" altLang="en-US" dirty="0"/>
              <a:t>いたのだ．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3096"/>
            <a:ext cx="2722299" cy="2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.1 </a:t>
            </a:r>
            <a:r>
              <a:rPr kumimoji="1" lang="ja-JP" altLang="en-US" dirty="0" smtClean="0"/>
              <a:t>自由度の概念</a:t>
            </a:r>
            <a:endParaRPr kumimoji="1" lang="en-US" altLang="ja-JP" dirty="0" smtClean="0"/>
          </a:p>
          <a:p>
            <a:r>
              <a:rPr kumimoji="1" lang="en-US" altLang="ja-JP" dirty="0" smtClean="0"/>
              <a:t>4.2 </a:t>
            </a:r>
            <a:r>
              <a:rPr kumimoji="1" lang="ja-JP" altLang="en-US" dirty="0" smtClean="0"/>
              <a:t>手先自由度と関節自由度</a:t>
            </a:r>
            <a:endParaRPr kumimoji="1" lang="en-US" altLang="ja-JP" dirty="0" smtClean="0"/>
          </a:p>
          <a:p>
            <a:r>
              <a:rPr lang="en-US" altLang="ja-JP" dirty="0" smtClean="0"/>
              <a:t>4.3  </a:t>
            </a:r>
            <a:r>
              <a:rPr lang="ja-JP" altLang="en-US" dirty="0" smtClean="0"/>
              <a:t>冗長と非冗長</a:t>
            </a:r>
            <a:endParaRPr lang="en-US" altLang="ja-JP" dirty="0" smtClean="0"/>
          </a:p>
          <a:p>
            <a:r>
              <a:rPr kumimoji="1" lang="en-US" altLang="ja-JP" dirty="0" smtClean="0"/>
              <a:t>4.4  </a:t>
            </a:r>
            <a:r>
              <a:rPr kumimoji="1" lang="ja-JP" altLang="en-US" dirty="0" smtClean="0"/>
              <a:t>関節と手先の座標系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32848" cy="7089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4.1.1 </a:t>
            </a:r>
            <a:r>
              <a:rPr kumimoji="1" lang="ja-JP" altLang="en-US" sz="4400" dirty="0" smtClean="0"/>
              <a:t>並進系の自由度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0530" y="1892767"/>
            <a:ext cx="8229600" cy="1928582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自由度</a:t>
            </a:r>
            <a:r>
              <a:rPr lang="ja-JP" altLang="en-US" sz="2400" dirty="0"/>
              <a:t>とは「独立に変化する変数」の数を表す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これら</a:t>
            </a:r>
            <a:r>
              <a:rPr lang="ja-JP" altLang="en-US" sz="2400" dirty="0"/>
              <a:t>の例では回転運動は考慮せず，並進運動</a:t>
            </a:r>
            <a:r>
              <a:rPr lang="ja-JP" altLang="en-US" sz="2400" dirty="0" smtClean="0"/>
              <a:t>しか</a:t>
            </a:r>
            <a:r>
              <a:rPr lang="ja-JP" altLang="en-US" sz="2400" dirty="0"/>
              <a:t>考慮していないため，「並進</a:t>
            </a:r>
            <a:r>
              <a:rPr lang="en-US" altLang="ja-JP" sz="2400" dirty="0"/>
              <a:t>3 </a:t>
            </a:r>
            <a:r>
              <a:rPr lang="ja-JP" altLang="en-US" sz="2400" dirty="0"/>
              <a:t>自由度」のように</a:t>
            </a:r>
            <a:r>
              <a:rPr lang="en-US" altLang="ja-JP" sz="2400" dirty="0"/>
              <a:t>n </a:t>
            </a:r>
            <a:r>
              <a:rPr lang="ja-JP" altLang="en-US" sz="2400" dirty="0"/>
              <a:t>変数の場合には並進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自由度</a:t>
            </a:r>
            <a:r>
              <a:rPr lang="ja-JP" altLang="en-US" sz="2400" dirty="0"/>
              <a:t>と表現する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1" y="4149080"/>
            <a:ext cx="7826939" cy="21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32848" cy="7089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4.1.2 </a:t>
            </a:r>
            <a:r>
              <a:rPr kumimoji="1" lang="ja-JP" altLang="en-US" sz="4400" dirty="0" smtClean="0"/>
              <a:t>回転系の自由度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0530" y="1892767"/>
            <a:ext cx="8229600" cy="1928582"/>
          </a:xfrm>
        </p:spPr>
        <p:txBody>
          <a:bodyPr/>
          <a:lstStyle/>
          <a:p>
            <a:r>
              <a:rPr lang="ja-JP" altLang="en-US" sz="2400" dirty="0"/>
              <a:t>これらのように回転運動しか</a:t>
            </a:r>
            <a:r>
              <a:rPr lang="ja-JP" altLang="en-US" sz="2400" dirty="0" smtClean="0"/>
              <a:t>考慮して</a:t>
            </a:r>
            <a:r>
              <a:rPr lang="ja-JP" altLang="en-US" sz="2400" dirty="0"/>
              <a:t>いないシステムの自由度を，例えば「回転</a:t>
            </a:r>
            <a:r>
              <a:rPr lang="en-US" altLang="ja-JP" sz="2400" dirty="0"/>
              <a:t>3 </a:t>
            </a:r>
            <a:r>
              <a:rPr lang="ja-JP" altLang="en-US" sz="2400" dirty="0"/>
              <a:t>自由度」のように</a:t>
            </a:r>
            <a:r>
              <a:rPr lang="en-US" altLang="ja-JP" sz="2400" dirty="0"/>
              <a:t>n </a:t>
            </a:r>
            <a:r>
              <a:rPr lang="ja-JP" altLang="en-US" sz="2400" dirty="0"/>
              <a:t>変数</a:t>
            </a:r>
            <a:r>
              <a:rPr lang="ja-JP" altLang="en-US" sz="2400" dirty="0" smtClean="0"/>
              <a:t>の場合</a:t>
            </a:r>
            <a:r>
              <a:rPr lang="ja-JP" altLang="en-US" sz="2400" dirty="0"/>
              <a:t>には回転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自由度</a:t>
            </a:r>
            <a:r>
              <a:rPr lang="ja-JP" altLang="en-US" sz="2400" dirty="0"/>
              <a:t>と表現する．</a:t>
            </a:r>
          </a:p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68406"/>
            <a:ext cx="5472608" cy="24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32848" cy="7089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4.1.3 </a:t>
            </a:r>
            <a:r>
              <a:rPr kumimoji="1" lang="ja-JP" altLang="en-US" sz="4400" dirty="0" smtClean="0"/>
              <a:t>並進</a:t>
            </a:r>
            <a:r>
              <a:rPr kumimoji="1" lang="en-US" altLang="ja-JP" sz="4400" dirty="0" smtClean="0"/>
              <a:t>+</a:t>
            </a:r>
            <a:r>
              <a:rPr kumimoji="1" lang="ja-JP" altLang="en-US" sz="4400" dirty="0" smtClean="0"/>
              <a:t>回転系の自由度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0530" y="1892767"/>
            <a:ext cx="8229600" cy="1928582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これまで並進と回転を別々に考えてきた自由度の議論を，「並進と回転</a:t>
            </a:r>
            <a:r>
              <a:rPr lang="ja-JP" altLang="en-US" sz="2400" dirty="0" smtClean="0"/>
              <a:t>の自由度</a:t>
            </a:r>
            <a:r>
              <a:rPr lang="ja-JP" altLang="en-US" sz="2400" dirty="0"/>
              <a:t>を同時にもつ場合」に</a:t>
            </a:r>
            <a:r>
              <a:rPr lang="ja-JP" altLang="en-US" sz="2400" dirty="0" smtClean="0"/>
              <a:t>拡張できる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  <a:p>
            <a:r>
              <a:rPr lang="ja-JP" altLang="en-US" sz="2400" dirty="0" smtClean="0"/>
              <a:t>拘束</a:t>
            </a:r>
            <a:r>
              <a:rPr lang="ja-JP" altLang="en-US" sz="2400" dirty="0"/>
              <a:t>のない物体の自由度は</a:t>
            </a:r>
            <a:r>
              <a:rPr lang="ja-JP" altLang="en-US" sz="2400" dirty="0" smtClean="0"/>
              <a:t>，重心位置の並進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自由度と</a:t>
            </a:r>
            <a:r>
              <a:rPr lang="en-US" altLang="ja-JP" sz="2400" dirty="0" smtClean="0"/>
              <a:t>3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回転軸の回転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自由度の合計</a:t>
            </a:r>
            <a:r>
              <a:rPr lang="ja-JP" altLang="en-US" sz="2400" dirty="0"/>
              <a:t>で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自由度</a:t>
            </a:r>
            <a:r>
              <a:rPr lang="ja-JP" altLang="en-US" sz="2400" dirty="0"/>
              <a:t>を有している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" y="4393378"/>
            <a:ext cx="3420023" cy="20559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9" y="3666652"/>
            <a:ext cx="3798131" cy="31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.1 </a:t>
            </a:r>
            <a:r>
              <a:rPr kumimoji="1" lang="ja-JP" altLang="en-US" dirty="0" smtClean="0"/>
              <a:t>自由度の概念</a:t>
            </a:r>
            <a:endParaRPr kumimoji="1" lang="en-US" altLang="ja-JP" dirty="0" smtClean="0"/>
          </a:p>
          <a:p>
            <a:r>
              <a:rPr kumimoji="1" lang="en-US" altLang="ja-JP" dirty="0" smtClean="0"/>
              <a:t>4.2 </a:t>
            </a:r>
            <a:r>
              <a:rPr kumimoji="1" lang="ja-JP" altLang="en-US" dirty="0" smtClean="0"/>
              <a:t>手先自由度と関節自由度</a:t>
            </a:r>
            <a:endParaRPr kumimoji="1" lang="en-US" altLang="ja-JP" dirty="0" smtClean="0"/>
          </a:p>
          <a:p>
            <a:r>
              <a:rPr lang="en-US" altLang="ja-JP" dirty="0" smtClean="0"/>
              <a:t>4.3  </a:t>
            </a:r>
            <a:r>
              <a:rPr lang="ja-JP" altLang="en-US" dirty="0" smtClean="0"/>
              <a:t>冗長と非冗長</a:t>
            </a:r>
            <a:endParaRPr lang="en-US" altLang="ja-JP" dirty="0" smtClean="0"/>
          </a:p>
          <a:p>
            <a:r>
              <a:rPr kumimoji="1" lang="en-US" altLang="ja-JP" dirty="0" smtClean="0"/>
              <a:t>4.4  </a:t>
            </a:r>
            <a:r>
              <a:rPr kumimoji="1" lang="ja-JP" altLang="en-US" dirty="0" smtClean="0"/>
              <a:t>関節と手先の座標系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348880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9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32848" cy="7089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4.2.1 </a:t>
            </a:r>
            <a:r>
              <a:rPr kumimoji="1" lang="ja-JP" altLang="en-US" sz="4400" dirty="0" smtClean="0"/>
              <a:t>　</a:t>
            </a:r>
            <a:r>
              <a:rPr kumimoji="1" lang="en-US" altLang="ja-JP" sz="4400" dirty="0" smtClean="0"/>
              <a:t>1</a:t>
            </a:r>
            <a:r>
              <a:rPr kumimoji="1" lang="ja-JP" altLang="en-US" sz="4400" dirty="0" smtClean="0"/>
              <a:t>自由度と</a:t>
            </a:r>
            <a:r>
              <a:rPr kumimoji="1" lang="en-US" altLang="ja-JP" sz="4400" dirty="0" smtClean="0"/>
              <a:t>2</a:t>
            </a:r>
            <a:r>
              <a:rPr kumimoji="1" lang="ja-JP" altLang="en-US" sz="4400" dirty="0" smtClean="0"/>
              <a:t>自由度の例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971" y="1721347"/>
            <a:ext cx="8229600" cy="1928582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関節</a:t>
            </a:r>
            <a:r>
              <a:rPr lang="ja-JP" altLang="en-US" sz="2400" dirty="0"/>
              <a:t>のもつ全部の自由度を関節自由度と</a:t>
            </a:r>
            <a:r>
              <a:rPr lang="ja-JP" altLang="en-US" sz="2400" dirty="0" smtClean="0"/>
              <a:t>いう．</a:t>
            </a:r>
            <a:endParaRPr lang="en-US" altLang="ja-JP" sz="2400" dirty="0" smtClean="0"/>
          </a:p>
          <a:p>
            <a:r>
              <a:rPr lang="ja-JP" altLang="en-US" sz="2400" dirty="0" smtClean="0"/>
              <a:t>エンドエフェクタ</a:t>
            </a:r>
            <a:r>
              <a:rPr lang="ja-JP" altLang="en-US" sz="2400" dirty="0"/>
              <a:t>などが搭載された手先のもつ自由度を</a:t>
            </a:r>
            <a:r>
              <a:rPr lang="ja-JP" altLang="en-US" sz="2400" dirty="0" smtClean="0"/>
              <a:t>手先</a:t>
            </a:r>
            <a:r>
              <a:rPr lang="ja-JP" altLang="en-US" sz="2400" dirty="0"/>
              <a:t>自由度という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6370247" cy="30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13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12124</TotalTime>
  <Words>737</Words>
  <Application>Microsoft Office PowerPoint</Application>
  <PresentationFormat>画面に合わせる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第4回　自由度と座標系</vt:lpstr>
      <vt:lpstr>Information</vt:lpstr>
      <vt:lpstr>STORY 自由度と座標系</vt:lpstr>
      <vt:lpstr>Contents</vt:lpstr>
      <vt:lpstr>4.1.1 並進系の自由度</vt:lpstr>
      <vt:lpstr>4.1.2 回転系の自由度</vt:lpstr>
      <vt:lpstr>4.1.3 並進+回転系の自由度</vt:lpstr>
      <vt:lpstr>Contents</vt:lpstr>
      <vt:lpstr>4.2.1 　1自由度と2自由度の例</vt:lpstr>
      <vt:lpstr>4.2.2 　目的の運動と手先自由度</vt:lpstr>
      <vt:lpstr>Contents</vt:lpstr>
      <vt:lpstr>PowerPoint プレゼンテーション</vt:lpstr>
      <vt:lpstr>Contents</vt:lpstr>
      <vt:lpstr>PowerPoint プレゼンテーション</vt:lpstr>
      <vt:lpstr>章末問題</vt:lpstr>
      <vt:lpstr>第4章のまとめ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221</cp:revision>
  <cp:lastPrinted>2013-10-08T03:26:13Z</cp:lastPrinted>
  <dcterms:created xsi:type="dcterms:W3CDTF">2012-07-12T01:49:14Z</dcterms:created>
  <dcterms:modified xsi:type="dcterms:W3CDTF">2018-02-07T10:04:55Z</dcterms:modified>
</cp:coreProperties>
</file>