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473" r:id="rId2"/>
    <p:sldId id="474" r:id="rId3"/>
    <p:sldId id="408" r:id="rId4"/>
    <p:sldId id="447" r:id="rId5"/>
    <p:sldId id="451" r:id="rId6"/>
    <p:sldId id="499" r:id="rId7"/>
    <p:sldId id="502" r:id="rId8"/>
    <p:sldId id="500" r:id="rId9"/>
    <p:sldId id="503" r:id="rId10"/>
    <p:sldId id="504" r:id="rId11"/>
    <p:sldId id="505" r:id="rId12"/>
    <p:sldId id="506" r:id="rId13"/>
    <p:sldId id="507" r:id="rId14"/>
    <p:sldId id="508" r:id="rId15"/>
    <p:sldId id="489" r:id="rId16"/>
    <p:sldId id="468" r:id="rId17"/>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5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3132063F-5B66-4DE5-B723-E7B075FE503A}" type="datetimeFigureOut">
              <a:rPr kumimoji="1" lang="ja-JP" altLang="en-US" smtClean="0"/>
              <a:t>2018/2/3</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DFEEBE2F-0215-46CF-AC68-46A001918027}" type="slidenum">
              <a:rPr kumimoji="1" lang="ja-JP" altLang="en-US" smtClean="0"/>
              <a:t>‹#›</a:t>
            </a:fld>
            <a:endParaRPr kumimoji="1" lang="ja-JP" altLang="en-US"/>
          </a:p>
        </p:txBody>
      </p:sp>
    </p:spTree>
    <p:extLst>
      <p:ext uri="{BB962C8B-B14F-4D97-AF65-F5344CB8AC3E}">
        <p14:creationId xmlns:p14="http://schemas.microsoft.com/office/powerpoint/2010/main" val="191551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97290CC-E165-4975-A2DF-AB660994BD7B}" type="datetimeFigureOut">
              <a:rPr kumimoji="1" lang="ja-JP" altLang="en-US" smtClean="0"/>
              <a:t>2018/2/3</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A363144C-85AE-4336-A6C0-89584B52731E}" type="slidenum">
              <a:rPr kumimoji="1" lang="ja-JP" altLang="en-US" smtClean="0"/>
              <a:t>‹#›</a:t>
            </a:fld>
            <a:endParaRPr kumimoji="1" lang="ja-JP" altLang="en-US"/>
          </a:p>
        </p:txBody>
      </p:sp>
    </p:spTree>
    <p:extLst>
      <p:ext uri="{BB962C8B-B14F-4D97-AF65-F5344CB8AC3E}">
        <p14:creationId xmlns:p14="http://schemas.microsoft.com/office/powerpoint/2010/main" val="1496899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2018/2/3</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ロボット工学</a:t>
            </a:r>
            <a:r>
              <a:rPr lang="en-US" altLang="ja-JP" dirty="0" smtClean="0"/>
              <a:t/>
            </a:r>
            <a:br>
              <a:rPr lang="en-US" altLang="ja-JP" dirty="0" smtClean="0"/>
            </a:br>
            <a:r>
              <a:rPr lang="ja-JP" altLang="en-US" sz="2400" dirty="0" smtClean="0"/>
              <a:t>第</a:t>
            </a:r>
            <a:r>
              <a:rPr lang="en-US" altLang="ja-JP" sz="2400" dirty="0" smtClean="0"/>
              <a:t>5</a:t>
            </a:r>
            <a:r>
              <a:rPr lang="ja-JP" altLang="en-US" sz="2400" dirty="0" smtClean="0"/>
              <a:t>回　順運動学と逆運動学</a:t>
            </a:r>
            <a:endParaRPr kumimoji="1" lang="ja-JP" altLang="en-US" sz="2400" dirty="0"/>
          </a:p>
        </p:txBody>
      </p:sp>
      <p:sp>
        <p:nvSpPr>
          <p:cNvPr id="3" name="サブタイトル 2"/>
          <p:cNvSpPr>
            <a:spLocks noGrp="1"/>
          </p:cNvSpPr>
          <p:nvPr>
            <p:ph type="subTitle" idx="1"/>
          </p:nvPr>
        </p:nvSpPr>
        <p:spPr>
          <a:xfrm>
            <a:off x="755576" y="3843442"/>
            <a:ext cx="7854696" cy="1752600"/>
          </a:xfrm>
        </p:spPr>
        <p:txBody>
          <a:bodyPr/>
          <a:lstStyle/>
          <a:p>
            <a:r>
              <a:rPr lang="ja-JP" altLang="en-US" dirty="0" smtClean="0"/>
              <a:t>福岡工業大学 工学部 知能機械工学科</a:t>
            </a:r>
            <a:endParaRPr lang="en-US" altLang="ja-JP" dirty="0" smtClean="0"/>
          </a:p>
          <a:p>
            <a:r>
              <a:rPr kumimoji="1" lang="ja-JP" altLang="en-US" dirty="0" smtClean="0"/>
              <a:t>木野　仁</a:t>
            </a:r>
            <a:endParaRPr kumimoji="1" lang="ja-JP" altLang="en-US"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971" y="0"/>
            <a:ext cx="1981196" cy="1981895"/>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4"/>
          <p:cNvSpPr txBox="1">
            <a:spLocks/>
          </p:cNvSpPr>
          <p:nvPr/>
        </p:nvSpPr>
        <p:spPr>
          <a:xfrm>
            <a:off x="204073" y="5061947"/>
            <a:ext cx="8832423" cy="1872208"/>
          </a:xfrm>
          <a:prstGeom prst="rect">
            <a:avLst/>
          </a:prstGeom>
        </p:spPr>
        <p:txBody>
          <a:bodyPr>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buFont typeface="Wingdings" panose="05000000000000000000" pitchFamily="2" charset="2"/>
              <a:buChar char="l"/>
            </a:pPr>
            <a:r>
              <a:rPr lang="ja-JP" altLang="en-US" dirty="0">
                <a:solidFill>
                  <a:schemeClr val="bg1"/>
                </a:solidFill>
              </a:rPr>
              <a:t>本サイトで提供されるコンテンツの著作権は，木野仁，谷口忠大，峰岸桃，（株）講談社にある．</a:t>
            </a:r>
          </a:p>
          <a:p>
            <a:pPr>
              <a:buFont typeface="Wingdings" panose="05000000000000000000" pitchFamily="2" charset="2"/>
              <a:buChar char="l"/>
            </a:pPr>
            <a:r>
              <a:rPr lang="ja-JP" altLang="en-US" dirty="0">
                <a:solidFill>
                  <a:schemeClr val="bg1"/>
                </a:solidFill>
              </a:rPr>
              <a:t>非営利目的に限り，ファイルのダウンロード，印刷，複製，大量の印刷を自由に行ってよい．</a:t>
            </a:r>
          </a:p>
          <a:p>
            <a:pPr>
              <a:buFont typeface="Wingdings" panose="05000000000000000000" pitchFamily="2" charset="2"/>
              <a:buChar char="l"/>
            </a:pPr>
            <a:r>
              <a:rPr lang="ja-JP" altLang="en-US" dirty="0">
                <a:solidFill>
                  <a:schemeClr val="bg1"/>
                </a:solidFill>
              </a:rPr>
              <a:t>講義や勉強会などで配布し，利用していただくのも大歓迎である</a:t>
            </a:r>
            <a:r>
              <a:rPr lang="ja-JP" altLang="en-US" dirty="0" smtClean="0">
                <a:solidFill>
                  <a:schemeClr val="bg1"/>
                </a:solidFill>
              </a:rPr>
              <a:t>．ただし</a:t>
            </a:r>
            <a:r>
              <a:rPr lang="ja-JP" altLang="en-US" dirty="0">
                <a:solidFill>
                  <a:schemeClr val="bg1"/>
                </a:solidFill>
              </a:rPr>
              <a:t>，そうして作ったものを無断で販売することを禁止する．</a:t>
            </a:r>
          </a:p>
          <a:p>
            <a:pPr>
              <a:buFont typeface="Wingdings" panose="05000000000000000000" pitchFamily="2" charset="2"/>
              <a:buChar char="l"/>
            </a:pPr>
            <a:r>
              <a:rPr lang="ja-JP" altLang="en-US" dirty="0" smtClean="0">
                <a:solidFill>
                  <a:schemeClr val="bg1"/>
                </a:solidFill>
              </a:rPr>
              <a:t>つね</a:t>
            </a:r>
            <a:r>
              <a:rPr lang="ja-JP" altLang="en-US" dirty="0">
                <a:solidFill>
                  <a:schemeClr val="bg1"/>
                </a:solidFill>
              </a:rPr>
              <a:t>に最新版を配布したいので，ファイルのネット上での再配布も禁止する．</a:t>
            </a:r>
          </a:p>
          <a:p>
            <a:pPr marL="0" indent="0">
              <a:buNone/>
            </a:pPr>
            <a:endParaRPr lang="ja-JP" altLang="en-US" dirty="0"/>
          </a:p>
        </p:txBody>
      </p:sp>
      <p:pic>
        <p:nvPicPr>
          <p:cNvPr id="7" name="図 6"/>
          <p:cNvPicPr>
            <a:picLocks noChangeAspect="1"/>
          </p:cNvPicPr>
          <p:nvPr/>
        </p:nvPicPr>
        <p:blipFill>
          <a:blip r:embed="rId3"/>
          <a:stretch>
            <a:fillRect/>
          </a:stretch>
        </p:blipFill>
        <p:spPr>
          <a:xfrm>
            <a:off x="214548" y="260648"/>
            <a:ext cx="2351703" cy="2654735"/>
          </a:xfrm>
          <a:prstGeom prst="rect">
            <a:avLst/>
          </a:prstGeom>
        </p:spPr>
      </p:pic>
    </p:spTree>
    <p:extLst>
      <p:ext uri="{BB962C8B-B14F-4D97-AF65-F5344CB8AC3E}">
        <p14:creationId xmlns:p14="http://schemas.microsoft.com/office/powerpoint/2010/main" val="199963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1517" y="692696"/>
            <a:ext cx="7067128" cy="650336"/>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5.1  </a:t>
            </a:r>
            <a:r>
              <a:rPr kumimoji="1" lang="ja-JP" altLang="en-US" dirty="0" smtClean="0"/>
              <a:t>運動学の概念</a:t>
            </a:r>
            <a:endParaRPr kumimoji="1" lang="en-US" altLang="ja-JP" dirty="0" smtClean="0"/>
          </a:p>
          <a:p>
            <a:r>
              <a:rPr lang="en-US" altLang="ja-JP" dirty="0"/>
              <a:t>5</a:t>
            </a:r>
            <a:r>
              <a:rPr kumimoji="1" lang="en-US" altLang="ja-JP" dirty="0" smtClean="0"/>
              <a:t>.2 </a:t>
            </a:r>
            <a:r>
              <a:rPr kumimoji="1" lang="ja-JP" altLang="en-US" dirty="0" smtClean="0"/>
              <a:t>順運動学</a:t>
            </a:r>
            <a:endParaRPr kumimoji="1" lang="en-US" altLang="ja-JP" dirty="0" smtClean="0"/>
          </a:p>
          <a:p>
            <a:r>
              <a:rPr lang="en-US" altLang="ja-JP" dirty="0"/>
              <a:t>5</a:t>
            </a:r>
            <a:r>
              <a:rPr lang="en-US" altLang="ja-JP" dirty="0" smtClean="0"/>
              <a:t>.3 </a:t>
            </a:r>
            <a:r>
              <a:rPr lang="ja-JP" altLang="en-US" dirty="0" smtClean="0"/>
              <a:t>逆運動学</a:t>
            </a:r>
            <a:endParaRPr lang="en-US" altLang="ja-JP" dirty="0" smtClean="0"/>
          </a:p>
          <a:p>
            <a:r>
              <a:rPr lang="en-US" altLang="ja-JP" dirty="0"/>
              <a:t>5</a:t>
            </a:r>
            <a:r>
              <a:rPr lang="en-US" altLang="ja-JP" dirty="0" smtClean="0"/>
              <a:t>.4</a:t>
            </a:r>
            <a:r>
              <a:rPr lang="ja-JP" altLang="en-US" dirty="0" smtClean="0"/>
              <a:t> 冗長マニピュレータの運動学</a:t>
            </a:r>
            <a:endParaRPr kumimoji="1" lang="ja-JP" altLang="en-US" dirty="0"/>
          </a:p>
        </p:txBody>
      </p:sp>
      <p:sp>
        <p:nvSpPr>
          <p:cNvPr id="4" name="正方形/長方形 3"/>
          <p:cNvSpPr/>
          <p:nvPr/>
        </p:nvSpPr>
        <p:spPr>
          <a:xfrm>
            <a:off x="251520" y="2924944"/>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717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39552" y="1251490"/>
            <a:ext cx="7879915" cy="240867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165" y="3789040"/>
            <a:ext cx="6336704" cy="2935465"/>
          </a:xfrm>
          <a:prstGeom prst="rect">
            <a:avLst/>
          </a:prstGeom>
        </p:spPr>
      </p:pic>
      <p:sp>
        <p:nvSpPr>
          <p:cNvPr id="6" name="タイトル 1"/>
          <p:cNvSpPr>
            <a:spLocks noGrp="1"/>
          </p:cNvSpPr>
          <p:nvPr>
            <p:ph type="title"/>
          </p:nvPr>
        </p:nvSpPr>
        <p:spPr>
          <a:xfrm>
            <a:off x="323528" y="612546"/>
            <a:ext cx="7636621" cy="638944"/>
          </a:xfrm>
          <a:solidFill>
            <a:schemeClr val="bg1"/>
          </a:solidFill>
        </p:spPr>
        <p:txBody>
          <a:bodyPr>
            <a:normAutofit/>
          </a:bodyPr>
          <a:lstStyle/>
          <a:p>
            <a:r>
              <a:rPr kumimoji="1" lang="en-US" altLang="ja-JP" sz="4400" dirty="0" smtClean="0"/>
              <a:t>5.3.1 </a:t>
            </a:r>
            <a:r>
              <a:rPr kumimoji="1" lang="ja-JP" altLang="en-US" sz="4400" dirty="0" smtClean="0"/>
              <a:t>逆運動学の計算</a:t>
            </a:r>
            <a:endParaRPr kumimoji="1" lang="ja-JP" altLang="en-US" sz="4400" dirty="0"/>
          </a:p>
        </p:txBody>
      </p:sp>
    </p:spTree>
    <p:extLst>
      <p:ext uri="{BB962C8B-B14F-4D97-AF65-F5344CB8AC3E}">
        <p14:creationId xmlns:p14="http://schemas.microsoft.com/office/powerpoint/2010/main" val="24348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31162" y="764704"/>
            <a:ext cx="5620397" cy="566936"/>
          </a:xfrm>
          <a:solidFill>
            <a:schemeClr val="bg1"/>
          </a:solidFill>
        </p:spPr>
        <p:txBody>
          <a:bodyPr>
            <a:normAutofit/>
          </a:bodyPr>
          <a:lstStyle/>
          <a:p>
            <a:r>
              <a:rPr kumimoji="1" lang="en-US" altLang="ja-JP" sz="4400" dirty="0" smtClean="0"/>
              <a:t>5.3.2 </a:t>
            </a:r>
            <a:r>
              <a:rPr kumimoji="1" lang="ja-JP" altLang="en-US" sz="4400" dirty="0" smtClean="0"/>
              <a:t>逆運動学の特徴</a:t>
            </a:r>
            <a:endParaRPr kumimoji="1" lang="ja-JP" altLang="en-US" sz="440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467393"/>
            <a:ext cx="3384376" cy="3186749"/>
          </a:xfrm>
          <a:prstGeom prst="rect">
            <a:avLst/>
          </a:prstGeom>
        </p:spPr>
      </p:pic>
      <p:sp>
        <p:nvSpPr>
          <p:cNvPr id="7" name="コンテンツ プレースホルダー 2"/>
          <p:cNvSpPr>
            <a:spLocks noGrp="1"/>
          </p:cNvSpPr>
          <p:nvPr>
            <p:ph idx="1"/>
          </p:nvPr>
        </p:nvSpPr>
        <p:spPr>
          <a:xfrm>
            <a:off x="404685" y="1484784"/>
            <a:ext cx="8229600" cy="3422840"/>
          </a:xfrm>
        </p:spPr>
        <p:txBody>
          <a:bodyPr>
            <a:normAutofit/>
          </a:bodyPr>
          <a:lstStyle/>
          <a:p>
            <a:r>
              <a:rPr lang="ja-JP" altLang="en-US" sz="2400" dirty="0"/>
              <a:t>今回の逆運動学の計算例では，解となる関節角度が図形的に</a:t>
            </a:r>
            <a:r>
              <a:rPr lang="en-US" altLang="ja-JP" sz="2400" dirty="0"/>
              <a:t>2 </a:t>
            </a:r>
            <a:r>
              <a:rPr lang="ja-JP" altLang="en-US" sz="2400" dirty="0"/>
              <a:t>つ存在する</a:t>
            </a:r>
            <a:r>
              <a:rPr lang="ja-JP" altLang="en-US" sz="2400" dirty="0" smtClean="0"/>
              <a:t>．関節</a:t>
            </a:r>
            <a:r>
              <a:rPr lang="ja-JP" altLang="en-US" sz="2400" dirty="0"/>
              <a:t>角度の可動範囲を考慮するなどして，一方の解を排除することができる．</a:t>
            </a:r>
          </a:p>
          <a:p>
            <a:r>
              <a:rPr lang="ja-JP" altLang="en-US" sz="2400" dirty="0" smtClean="0"/>
              <a:t>人間</a:t>
            </a:r>
            <a:r>
              <a:rPr lang="ja-JP" altLang="en-US" sz="2400" dirty="0"/>
              <a:t>の腕のよう</a:t>
            </a:r>
            <a:r>
              <a:rPr lang="ja-JP" altLang="en-US" sz="2400" dirty="0" smtClean="0"/>
              <a:t>なマニピュレータ</a:t>
            </a:r>
            <a:r>
              <a:rPr lang="ja-JP" altLang="en-US" sz="2400" dirty="0"/>
              <a:t>の場合では，順運動学の計算は</a:t>
            </a:r>
            <a:r>
              <a:rPr lang="ja-JP" altLang="en-US" sz="2400" dirty="0" smtClean="0"/>
              <a:t>容易</a:t>
            </a:r>
            <a:r>
              <a:rPr lang="ja-JP" altLang="en-US" sz="2400" dirty="0"/>
              <a:t>であり，逆運動学の計算は難しい</a:t>
            </a:r>
            <a:r>
              <a:rPr lang="ja-JP" altLang="en-US" sz="2400" dirty="0" smtClean="0"/>
              <a:t>．</a:t>
            </a:r>
            <a:endParaRPr lang="ja-JP" altLang="en-US" sz="2400" dirty="0"/>
          </a:p>
        </p:txBody>
      </p:sp>
    </p:spTree>
    <p:extLst>
      <p:ext uri="{BB962C8B-B14F-4D97-AF65-F5344CB8AC3E}">
        <p14:creationId xmlns:p14="http://schemas.microsoft.com/office/powerpoint/2010/main" val="1161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2494" y="764704"/>
            <a:ext cx="7643192" cy="722344"/>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5.1  </a:t>
            </a:r>
            <a:r>
              <a:rPr kumimoji="1" lang="ja-JP" altLang="en-US" dirty="0" smtClean="0"/>
              <a:t>運動学の概念</a:t>
            </a:r>
            <a:endParaRPr kumimoji="1" lang="en-US" altLang="ja-JP" dirty="0" smtClean="0"/>
          </a:p>
          <a:p>
            <a:r>
              <a:rPr lang="en-US" altLang="ja-JP" dirty="0"/>
              <a:t>5</a:t>
            </a:r>
            <a:r>
              <a:rPr kumimoji="1" lang="en-US" altLang="ja-JP" dirty="0" smtClean="0"/>
              <a:t>.2 </a:t>
            </a:r>
            <a:r>
              <a:rPr kumimoji="1" lang="ja-JP" altLang="en-US" dirty="0" smtClean="0"/>
              <a:t>順運動学</a:t>
            </a:r>
            <a:endParaRPr kumimoji="1" lang="en-US" altLang="ja-JP" dirty="0" smtClean="0"/>
          </a:p>
          <a:p>
            <a:r>
              <a:rPr lang="en-US" altLang="ja-JP" dirty="0"/>
              <a:t>5</a:t>
            </a:r>
            <a:r>
              <a:rPr lang="en-US" altLang="ja-JP" dirty="0" smtClean="0"/>
              <a:t>.3 </a:t>
            </a:r>
            <a:r>
              <a:rPr lang="ja-JP" altLang="en-US" dirty="0" smtClean="0"/>
              <a:t>逆運動学</a:t>
            </a:r>
            <a:endParaRPr lang="en-US" altLang="ja-JP" dirty="0" smtClean="0"/>
          </a:p>
          <a:p>
            <a:r>
              <a:rPr lang="en-US" altLang="ja-JP" dirty="0"/>
              <a:t>5</a:t>
            </a:r>
            <a:r>
              <a:rPr lang="en-US" altLang="ja-JP" dirty="0" smtClean="0"/>
              <a:t>.4</a:t>
            </a:r>
            <a:r>
              <a:rPr lang="ja-JP" altLang="en-US" dirty="0" smtClean="0"/>
              <a:t> 冗長マニピュレータの運動学</a:t>
            </a:r>
            <a:endParaRPr kumimoji="1" lang="ja-JP" altLang="en-US" dirty="0"/>
          </a:p>
        </p:txBody>
      </p:sp>
      <p:sp>
        <p:nvSpPr>
          <p:cNvPr id="4" name="正方形/長方形 3"/>
          <p:cNvSpPr/>
          <p:nvPr/>
        </p:nvSpPr>
        <p:spPr>
          <a:xfrm>
            <a:off x="409462" y="3356992"/>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6877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a:spLocks noGrp="1"/>
          </p:cNvSpPr>
          <p:nvPr>
            <p:ph idx="1"/>
          </p:nvPr>
        </p:nvSpPr>
        <p:spPr>
          <a:xfrm>
            <a:off x="395536" y="980728"/>
            <a:ext cx="8461318" cy="3422840"/>
          </a:xfrm>
        </p:spPr>
        <p:txBody>
          <a:bodyPr>
            <a:normAutofit/>
          </a:bodyPr>
          <a:lstStyle/>
          <a:p>
            <a:r>
              <a:rPr lang="ja-JP" altLang="en-US" sz="2400" dirty="0" smtClean="0"/>
              <a:t>順</a:t>
            </a:r>
            <a:r>
              <a:rPr lang="ja-JP" altLang="en-US" sz="2400" dirty="0"/>
              <a:t>運動学の計算は非冗長の場合とそれほど変わりはない．</a:t>
            </a:r>
          </a:p>
          <a:p>
            <a:r>
              <a:rPr lang="ja-JP" altLang="en-US" sz="2400" dirty="0" smtClean="0"/>
              <a:t>一方</a:t>
            </a:r>
            <a:r>
              <a:rPr lang="ja-JP" altLang="en-US" sz="2400" dirty="0"/>
              <a:t>，逆運動学の場合では，手先位置を決定したとしても，関節</a:t>
            </a:r>
            <a:r>
              <a:rPr lang="ja-JP" altLang="en-US" sz="2400" dirty="0" smtClean="0"/>
              <a:t>角度が</a:t>
            </a:r>
            <a:r>
              <a:rPr lang="ja-JP" altLang="en-US" sz="2400" dirty="0"/>
              <a:t>とり得る値は無限に存在する</a:t>
            </a:r>
            <a:r>
              <a:rPr lang="ja-JP" altLang="en-US" sz="2400" dirty="0" smtClean="0"/>
              <a:t>．</a:t>
            </a:r>
            <a:endParaRPr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121" y="2924944"/>
            <a:ext cx="6900148" cy="3814152"/>
          </a:xfrm>
          <a:prstGeom prst="rect">
            <a:avLst/>
          </a:prstGeom>
        </p:spPr>
      </p:pic>
    </p:spTree>
    <p:extLst>
      <p:ext uri="{BB962C8B-B14F-4D97-AF65-F5344CB8AC3E}">
        <p14:creationId xmlns:p14="http://schemas.microsoft.com/office/powerpoint/2010/main" val="295272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5004" y="706891"/>
            <a:ext cx="2788122" cy="710952"/>
          </a:xfrm>
          <a:solidFill>
            <a:schemeClr val="bg1"/>
          </a:solidFill>
        </p:spPr>
        <p:txBody>
          <a:bodyPr>
            <a:noAutofit/>
          </a:bodyPr>
          <a:lstStyle/>
          <a:p>
            <a:r>
              <a:rPr lang="ja-JP" altLang="en-US" sz="4400" dirty="0" smtClean="0"/>
              <a:t>章末問題</a:t>
            </a:r>
            <a:endParaRPr kumimoji="1" lang="ja-JP" altLang="en-US" sz="4400" dirty="0"/>
          </a:p>
        </p:txBody>
      </p:sp>
      <p:pic>
        <p:nvPicPr>
          <p:cNvPr id="5" name="図 4"/>
          <p:cNvPicPr>
            <a:picLocks noChangeAspect="1"/>
          </p:cNvPicPr>
          <p:nvPr/>
        </p:nvPicPr>
        <p:blipFill>
          <a:blip r:embed="rId2"/>
          <a:stretch>
            <a:fillRect/>
          </a:stretch>
        </p:blipFill>
        <p:spPr>
          <a:xfrm>
            <a:off x="326876" y="1556792"/>
            <a:ext cx="8016925" cy="1977342"/>
          </a:xfrm>
          <a:prstGeom prst="rect">
            <a:avLst/>
          </a:prstGeom>
        </p:spPr>
      </p:pic>
      <p:pic>
        <p:nvPicPr>
          <p:cNvPr id="6" name="図 5"/>
          <p:cNvPicPr>
            <a:picLocks noChangeAspect="1"/>
          </p:cNvPicPr>
          <p:nvPr/>
        </p:nvPicPr>
        <p:blipFill>
          <a:blip r:embed="rId3"/>
          <a:stretch>
            <a:fillRect/>
          </a:stretch>
        </p:blipFill>
        <p:spPr>
          <a:xfrm>
            <a:off x="326875" y="3673083"/>
            <a:ext cx="8016925" cy="726170"/>
          </a:xfrm>
          <a:prstGeom prst="rect">
            <a:avLst/>
          </a:prstGeom>
        </p:spPr>
      </p:pic>
      <p:pic>
        <p:nvPicPr>
          <p:cNvPr id="7" name="図 6"/>
          <p:cNvPicPr>
            <a:picLocks noChangeAspect="1"/>
          </p:cNvPicPr>
          <p:nvPr/>
        </p:nvPicPr>
        <p:blipFill>
          <a:blip r:embed="rId4"/>
          <a:stretch>
            <a:fillRect/>
          </a:stretch>
        </p:blipFill>
        <p:spPr>
          <a:xfrm>
            <a:off x="3265247" y="4077072"/>
            <a:ext cx="5295862" cy="2618428"/>
          </a:xfrm>
          <a:prstGeom prst="rect">
            <a:avLst/>
          </a:prstGeom>
        </p:spPr>
      </p:pic>
    </p:spTree>
    <p:extLst>
      <p:ext uri="{BB962C8B-B14F-4D97-AF65-F5344CB8AC3E}">
        <p14:creationId xmlns:p14="http://schemas.microsoft.com/office/powerpoint/2010/main" val="2624849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147248" cy="708688"/>
          </a:xfrm>
          <a:solidFill>
            <a:schemeClr val="bg1"/>
          </a:solidFill>
        </p:spPr>
        <p:txBody>
          <a:bodyPr>
            <a:normAutofit/>
          </a:bodyPr>
          <a:lstStyle/>
          <a:p>
            <a:r>
              <a:rPr lang="ja-JP" altLang="en-US" sz="4800" dirty="0" smtClean="0"/>
              <a:t>第</a:t>
            </a:r>
            <a:r>
              <a:rPr lang="en-US" altLang="ja-JP" sz="4800" dirty="0" smtClean="0"/>
              <a:t>5</a:t>
            </a:r>
            <a:r>
              <a:rPr lang="ja-JP" altLang="en-US" sz="4800" dirty="0" smtClean="0"/>
              <a:t>章のまとめ</a:t>
            </a:r>
            <a:endParaRPr kumimoji="1" lang="ja-JP" altLang="en-US" sz="4800" dirty="0"/>
          </a:p>
        </p:txBody>
      </p:sp>
      <p:pic>
        <p:nvPicPr>
          <p:cNvPr id="3" name="図 2"/>
          <p:cNvPicPr>
            <a:picLocks noChangeAspect="1"/>
          </p:cNvPicPr>
          <p:nvPr/>
        </p:nvPicPr>
        <p:blipFill>
          <a:blip r:embed="rId2"/>
          <a:stretch>
            <a:fillRect/>
          </a:stretch>
        </p:blipFill>
        <p:spPr>
          <a:xfrm>
            <a:off x="300608" y="1700808"/>
            <a:ext cx="8460432" cy="3252005"/>
          </a:xfrm>
          <a:prstGeom prst="rect">
            <a:avLst/>
          </a:prstGeom>
        </p:spPr>
      </p:pic>
    </p:spTree>
    <p:extLst>
      <p:ext uri="{BB962C8B-B14F-4D97-AF65-F5344CB8AC3E}">
        <p14:creationId xmlns:p14="http://schemas.microsoft.com/office/powerpoint/2010/main" val="148679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6384"/>
            <a:ext cx="8229600" cy="1143000"/>
          </a:xfrm>
        </p:spPr>
        <p:txBody>
          <a:bodyPr/>
          <a:lstStyle/>
          <a:p>
            <a:r>
              <a:rPr kumimoji="1" lang="en-US" altLang="ja-JP" b="1" dirty="0" smtClean="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lnSpcReduction="10000"/>
          </a:bodyPr>
          <a:lstStyle/>
          <a:p>
            <a:r>
              <a:rPr kumimoji="1" lang="ja-JP" altLang="en-US" dirty="0" smtClean="0"/>
              <a:t>このスライドは「</a:t>
            </a:r>
            <a:r>
              <a:rPr kumimoji="1" lang="ja-JP" altLang="en-US" dirty="0" smtClean="0">
                <a:hlinkClick r:id="rId2"/>
              </a:rPr>
              <a:t>イラストで学ぶロボット工学</a:t>
            </a:r>
            <a:r>
              <a:rPr kumimoji="1" lang="ja-JP" altLang="en-US" dirty="0" smtClean="0"/>
              <a:t>」を講義で活用したり，勉強会で利用したりするために提供されているスライドです．</a:t>
            </a:r>
            <a:endParaRPr kumimoji="1" lang="en-US" altLang="ja-JP" dirty="0" smtClean="0"/>
          </a:p>
          <a:p>
            <a:r>
              <a:rPr lang="ja-JP" altLang="en-US" dirty="0"/>
              <a:t>「</a:t>
            </a:r>
            <a:r>
              <a:rPr lang="ja-JP" altLang="en-US" dirty="0">
                <a:hlinkClick r:id="rId2"/>
              </a:rPr>
              <a:t>イラストで</a:t>
            </a:r>
            <a:r>
              <a:rPr lang="ja-JP" altLang="en-US" dirty="0" smtClean="0">
                <a:hlinkClick r:id="rId2"/>
              </a:rPr>
              <a:t>学ぶロボット工学</a:t>
            </a:r>
            <a:r>
              <a:rPr lang="ja-JP" altLang="en-US" dirty="0" smtClean="0"/>
              <a:t>」をご購入頂けていない方は，必ずご購入いただいてからご利用ください．</a:t>
            </a:r>
            <a:endParaRPr kumimoji="1" lang="ja-JP" altLang="en-US" dirty="0"/>
          </a:p>
        </p:txBody>
      </p:sp>
      <p:pic>
        <p:nvPicPr>
          <p:cNvPr id="4" name="コンテンツ プレースホルダー 3"/>
          <p:cNvPicPr>
            <a:picLocks noGrp="1" noChangeAspect="1"/>
          </p:cNvPicPr>
          <p:nvPr>
            <p:ph sz="half" idx="1"/>
          </p:nvPr>
        </p:nvPicPr>
        <p:blipFill>
          <a:blip r:embed="rId3"/>
          <a:stretch>
            <a:fillRect/>
          </a:stretch>
        </p:blipFill>
        <p:spPr>
          <a:xfrm>
            <a:off x="787739" y="1856006"/>
            <a:ext cx="3403261" cy="4433888"/>
          </a:xfrm>
          <a:prstGeom prst="rect">
            <a:avLst/>
          </a:prstGeom>
        </p:spPr>
      </p:pic>
      <p:pic>
        <p:nvPicPr>
          <p:cNvPr id="6" name="図 5"/>
          <p:cNvPicPr>
            <a:picLocks noChangeAspect="1"/>
          </p:cNvPicPr>
          <p:nvPr/>
        </p:nvPicPr>
        <p:blipFill>
          <a:blip r:embed="rId4"/>
          <a:stretch>
            <a:fillRect/>
          </a:stretch>
        </p:blipFill>
        <p:spPr>
          <a:xfrm>
            <a:off x="5619756" y="4741224"/>
            <a:ext cx="2095487" cy="2068768"/>
          </a:xfrm>
          <a:prstGeom prst="rect">
            <a:avLst/>
          </a:prstGeom>
        </p:spPr>
      </p:pic>
    </p:spTree>
    <p:extLst>
      <p:ext uri="{BB962C8B-B14F-4D97-AF65-F5344CB8AC3E}">
        <p14:creationId xmlns:p14="http://schemas.microsoft.com/office/powerpoint/2010/main" val="31704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307" y="692696"/>
            <a:ext cx="8229600" cy="636680"/>
          </a:xfrm>
          <a:solidFill>
            <a:schemeClr val="bg1"/>
          </a:solidFill>
        </p:spPr>
        <p:txBody>
          <a:bodyPr>
            <a:normAutofit fontScale="90000"/>
          </a:bodyPr>
          <a:lstStyle/>
          <a:p>
            <a:r>
              <a:rPr kumimoji="1" lang="en-US" altLang="ja-JP" sz="4400" dirty="0" smtClean="0"/>
              <a:t>STORY </a:t>
            </a:r>
            <a:r>
              <a:rPr kumimoji="1" lang="ja-JP" altLang="en-US" sz="4400" dirty="0" smtClean="0"/>
              <a:t>順運動学と逆運動学</a:t>
            </a:r>
            <a:endParaRPr kumimoji="1" lang="ja-JP" altLang="en-US" sz="4400" dirty="0"/>
          </a:p>
        </p:txBody>
      </p:sp>
      <p:sp>
        <p:nvSpPr>
          <p:cNvPr id="3" name="コンテンツ プレースホルダー 2"/>
          <p:cNvSpPr>
            <a:spLocks noGrp="1"/>
          </p:cNvSpPr>
          <p:nvPr>
            <p:ph idx="1"/>
          </p:nvPr>
        </p:nvSpPr>
        <p:spPr>
          <a:xfrm>
            <a:off x="251520" y="1403980"/>
            <a:ext cx="8229600" cy="2717656"/>
          </a:xfrm>
        </p:spPr>
        <p:txBody>
          <a:bodyPr>
            <a:normAutofit fontScale="85000" lnSpcReduction="20000"/>
          </a:bodyPr>
          <a:lstStyle/>
          <a:p>
            <a:r>
              <a:rPr lang="ja-JP" altLang="en-US" dirty="0"/>
              <a:t>ホイールダック</a:t>
            </a:r>
            <a:r>
              <a:rPr lang="en-US" altLang="ja-JP" dirty="0"/>
              <a:t>2 </a:t>
            </a:r>
            <a:r>
              <a:rPr lang="ja-JP" altLang="en-US" dirty="0"/>
              <a:t>号は自分の腕の自由度を知った．もはや</a:t>
            </a:r>
            <a:r>
              <a:rPr lang="ja-JP" altLang="en-US" dirty="0" smtClean="0"/>
              <a:t>自分の</a:t>
            </a:r>
            <a:r>
              <a:rPr lang="ja-JP" altLang="en-US" dirty="0"/>
              <a:t>腕の関節角度なら自由自在に制御できるのである．</a:t>
            </a:r>
            <a:r>
              <a:rPr lang="ja-JP" altLang="en-US" dirty="0" smtClean="0"/>
              <a:t>ホイールダック</a:t>
            </a:r>
            <a:r>
              <a:rPr lang="en-US" altLang="ja-JP" dirty="0"/>
              <a:t>2 </a:t>
            </a:r>
            <a:r>
              <a:rPr lang="ja-JP" altLang="en-US" dirty="0"/>
              <a:t>号は喜んで今度こそテーブルの上のコップをとろうと思った．</a:t>
            </a:r>
          </a:p>
          <a:p>
            <a:r>
              <a:rPr lang="ja-JP" altLang="en-US" dirty="0"/>
              <a:t>コップに手を伸ばそうとするホイールダック</a:t>
            </a:r>
            <a:r>
              <a:rPr lang="en-US" altLang="ja-JP" dirty="0"/>
              <a:t>2 </a:t>
            </a:r>
            <a:r>
              <a:rPr lang="ja-JP" altLang="en-US" dirty="0"/>
              <a:t>号．しかし，</a:t>
            </a:r>
            <a:r>
              <a:rPr lang="ja-JP" altLang="en-US" dirty="0" smtClean="0"/>
              <a:t>そこで</a:t>
            </a:r>
            <a:r>
              <a:rPr lang="ja-JP" altLang="en-US" dirty="0"/>
              <a:t>，ふと気づいた．「腕の関節角度をいくらにすれば手先がどこ</a:t>
            </a:r>
            <a:r>
              <a:rPr lang="ja-JP" altLang="en-US" dirty="0" smtClean="0"/>
              <a:t>へいく</a:t>
            </a:r>
            <a:r>
              <a:rPr lang="ja-JP" altLang="en-US" dirty="0"/>
              <a:t>のだろうか？」「手先をコップにもっていくためには，腕の</a:t>
            </a:r>
            <a:r>
              <a:rPr lang="ja-JP" altLang="en-US" dirty="0" smtClean="0"/>
              <a:t>関節</a:t>
            </a:r>
            <a:r>
              <a:rPr lang="ja-JP" altLang="en-US" dirty="0"/>
              <a:t>角度をいくらにすればよいのだろうか？</a:t>
            </a:r>
            <a:r>
              <a:rPr lang="ja-JP" altLang="en-US" dirty="0" smtClean="0"/>
              <a:t>」</a:t>
            </a:r>
            <a:endParaRPr lang="en-US" altLang="ja-JP" dirty="0" smtClean="0"/>
          </a:p>
          <a:p>
            <a:r>
              <a:rPr lang="ja-JP" altLang="en-US" dirty="0" smtClean="0"/>
              <a:t>ホイールダック</a:t>
            </a:r>
            <a:r>
              <a:rPr lang="en-US" altLang="ja-JP" dirty="0"/>
              <a:t>2 </a:t>
            </a:r>
            <a:r>
              <a:rPr lang="ja-JP" altLang="en-US" dirty="0" smtClean="0"/>
              <a:t>号は</a:t>
            </a:r>
            <a:r>
              <a:rPr lang="ja-JP" altLang="en-US" dirty="0"/>
              <a:t>自分の腕の姿勢と手先位置の関係性がわからない．そう，</a:t>
            </a:r>
            <a:r>
              <a:rPr lang="ja-JP" altLang="en-US" dirty="0" smtClean="0"/>
              <a:t>ホイールダック</a:t>
            </a:r>
            <a:r>
              <a:rPr lang="en-US" altLang="ja-JP" dirty="0"/>
              <a:t>2 </a:t>
            </a:r>
            <a:r>
              <a:rPr lang="ja-JP" altLang="en-US" dirty="0"/>
              <a:t>号は運動学を知らなかったのだ</a:t>
            </a:r>
            <a:r>
              <a:rPr lang="ja-JP" altLang="en-US" dirty="0" smtClean="0"/>
              <a:t>．</a:t>
            </a:r>
            <a:endParaRPr lang="en-US" altLang="ja-JP" dirty="0" smtClean="0"/>
          </a:p>
          <a:p>
            <a:pPr marL="0" indent="0">
              <a:buNone/>
            </a:pP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121672"/>
            <a:ext cx="2961496" cy="2631809"/>
          </a:xfrm>
          <a:prstGeom prst="rect">
            <a:avLst/>
          </a:prstGeom>
        </p:spPr>
      </p:pic>
    </p:spTree>
    <p:extLst>
      <p:ext uri="{BB962C8B-B14F-4D97-AF65-F5344CB8AC3E}">
        <p14:creationId xmlns:p14="http://schemas.microsoft.com/office/powerpoint/2010/main" val="2276846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5980"/>
            <a:ext cx="8229600" cy="722344"/>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5.1  </a:t>
            </a:r>
            <a:r>
              <a:rPr kumimoji="1" lang="ja-JP" altLang="en-US" dirty="0" smtClean="0"/>
              <a:t>運動学の概念</a:t>
            </a:r>
            <a:endParaRPr kumimoji="1" lang="en-US" altLang="ja-JP" dirty="0" smtClean="0"/>
          </a:p>
          <a:p>
            <a:r>
              <a:rPr lang="en-US" altLang="ja-JP" dirty="0"/>
              <a:t>5</a:t>
            </a:r>
            <a:r>
              <a:rPr kumimoji="1" lang="en-US" altLang="ja-JP" dirty="0" smtClean="0"/>
              <a:t>.2 </a:t>
            </a:r>
            <a:r>
              <a:rPr kumimoji="1" lang="ja-JP" altLang="en-US" dirty="0" smtClean="0"/>
              <a:t>順運動学</a:t>
            </a:r>
            <a:endParaRPr kumimoji="1" lang="en-US" altLang="ja-JP" dirty="0" smtClean="0"/>
          </a:p>
          <a:p>
            <a:r>
              <a:rPr lang="en-US" altLang="ja-JP" dirty="0"/>
              <a:t>5</a:t>
            </a:r>
            <a:r>
              <a:rPr lang="en-US" altLang="ja-JP" dirty="0" smtClean="0"/>
              <a:t>.3 </a:t>
            </a:r>
            <a:r>
              <a:rPr lang="ja-JP" altLang="en-US" dirty="0" smtClean="0"/>
              <a:t>逆運動学</a:t>
            </a:r>
            <a:endParaRPr lang="en-US" altLang="ja-JP" dirty="0" smtClean="0"/>
          </a:p>
          <a:p>
            <a:r>
              <a:rPr lang="en-US" altLang="ja-JP" dirty="0"/>
              <a:t>5</a:t>
            </a:r>
            <a:r>
              <a:rPr lang="en-US" altLang="ja-JP" dirty="0" smtClean="0"/>
              <a:t>.4</a:t>
            </a:r>
            <a:r>
              <a:rPr lang="ja-JP" altLang="en-US" dirty="0" smtClean="0"/>
              <a:t> 冗長マニピュレータの運動学</a:t>
            </a:r>
            <a:endParaRPr kumimoji="1" lang="ja-JP" altLang="en-US" dirty="0"/>
          </a:p>
        </p:txBody>
      </p:sp>
      <p:sp>
        <p:nvSpPr>
          <p:cNvPr id="4" name="正方形/長方形 3"/>
          <p:cNvSpPr/>
          <p:nvPr/>
        </p:nvSpPr>
        <p:spPr>
          <a:xfrm>
            <a:off x="251520" y="1844824"/>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758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361" y="677381"/>
            <a:ext cx="8229600" cy="644885"/>
          </a:xfrm>
          <a:solidFill>
            <a:schemeClr val="bg1"/>
          </a:solidFill>
        </p:spPr>
        <p:txBody>
          <a:bodyPr>
            <a:normAutofit/>
          </a:bodyPr>
          <a:lstStyle/>
          <a:p>
            <a:r>
              <a:rPr kumimoji="1" lang="en-US" altLang="ja-JP" sz="4400" dirty="0" smtClean="0"/>
              <a:t>5.1.1 </a:t>
            </a:r>
            <a:r>
              <a:rPr kumimoji="1" lang="ja-JP" altLang="en-US" sz="4400" dirty="0" smtClean="0"/>
              <a:t>順運動学と逆運動学</a:t>
            </a:r>
            <a:r>
              <a:rPr kumimoji="1" lang="en-US" altLang="ja-JP" sz="4400" dirty="0" smtClean="0"/>
              <a:t>(1)</a:t>
            </a:r>
            <a:endParaRPr kumimoji="1" lang="ja-JP" altLang="en-US" sz="4400" dirty="0"/>
          </a:p>
        </p:txBody>
      </p:sp>
      <p:sp>
        <p:nvSpPr>
          <p:cNvPr id="3" name="コンテンツ プレースホルダー 2"/>
          <p:cNvSpPr>
            <a:spLocks noGrp="1"/>
          </p:cNvSpPr>
          <p:nvPr>
            <p:ph idx="1"/>
          </p:nvPr>
        </p:nvSpPr>
        <p:spPr>
          <a:xfrm>
            <a:off x="402241" y="1484784"/>
            <a:ext cx="8229600" cy="4389120"/>
          </a:xfrm>
        </p:spPr>
        <p:txBody>
          <a:bodyPr>
            <a:normAutofit/>
          </a:bodyPr>
          <a:lstStyle/>
          <a:p>
            <a:r>
              <a:rPr lang="ja-JP" altLang="en-US" sz="2400" dirty="0" smtClean="0"/>
              <a:t>増設されたマニピュレータは回転</a:t>
            </a:r>
            <a:r>
              <a:rPr lang="en-US" altLang="ja-JP" sz="2400" dirty="0" smtClean="0"/>
              <a:t>1 </a:t>
            </a:r>
            <a:r>
              <a:rPr lang="ja-JP" altLang="en-US" sz="2400" dirty="0" smtClean="0"/>
              <a:t>自由度の関節を</a:t>
            </a:r>
            <a:r>
              <a:rPr lang="en-US" altLang="ja-JP" sz="2400" dirty="0" smtClean="0"/>
              <a:t>2</a:t>
            </a:r>
            <a:r>
              <a:rPr lang="ja-JP" altLang="en-US" sz="2400" dirty="0" err="1" smtClean="0"/>
              <a:t>つを</a:t>
            </a:r>
            <a:r>
              <a:rPr lang="ja-JP" altLang="en-US" sz="2400" dirty="0" smtClean="0"/>
              <a:t>持ち，</a:t>
            </a:r>
            <a:r>
              <a:rPr lang="en-US" altLang="ja-JP" sz="2400" dirty="0" smtClean="0"/>
              <a:t>x-y</a:t>
            </a:r>
            <a:r>
              <a:rPr lang="ja-JP" altLang="en-US" sz="2400" dirty="0" smtClean="0"/>
              <a:t>平面内を運動する非冗長マニピュレータとなる．</a:t>
            </a:r>
            <a:endParaRPr lang="en-US" altLang="ja-JP" sz="2400" dirty="0" smtClean="0"/>
          </a:p>
          <a:p>
            <a:r>
              <a:rPr lang="ja-JP" altLang="en-US" sz="2400" dirty="0" smtClean="0"/>
              <a:t>具体的な作業として，</a:t>
            </a:r>
            <a:r>
              <a:rPr lang="en-US" altLang="ja-JP" sz="2400" dirty="0" smtClean="0"/>
              <a:t>x-y</a:t>
            </a:r>
            <a:r>
              <a:rPr lang="ja-JP" altLang="en-US" sz="2400" dirty="0" smtClean="0"/>
              <a:t>平面内にコーヒーカップなどの対象物が存在し，その位置まで手先位置を制御する場合を考える．</a:t>
            </a:r>
            <a:endParaRPr lang="ja-JP" altLang="en-US" sz="24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3429000"/>
            <a:ext cx="3680431" cy="3284984"/>
          </a:xfrm>
          <a:prstGeom prst="rect">
            <a:avLst/>
          </a:prstGeom>
        </p:spPr>
      </p:pic>
    </p:spTree>
    <p:extLst>
      <p:ext uri="{BB962C8B-B14F-4D97-AF65-F5344CB8AC3E}">
        <p14:creationId xmlns:p14="http://schemas.microsoft.com/office/powerpoint/2010/main" val="239791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5236" y="692696"/>
            <a:ext cx="7209432" cy="572877"/>
          </a:xfrm>
          <a:solidFill>
            <a:schemeClr val="bg1"/>
          </a:solidFill>
        </p:spPr>
        <p:txBody>
          <a:bodyPr>
            <a:normAutofit/>
          </a:bodyPr>
          <a:lstStyle/>
          <a:p>
            <a:r>
              <a:rPr kumimoji="1" lang="en-US" altLang="ja-JP" sz="4400" dirty="0" smtClean="0"/>
              <a:t>5.1.1 </a:t>
            </a:r>
            <a:r>
              <a:rPr kumimoji="1" lang="ja-JP" altLang="en-US" sz="4400" dirty="0" smtClean="0"/>
              <a:t>順運動学と逆運動学</a:t>
            </a:r>
            <a:r>
              <a:rPr kumimoji="1" lang="en-US" altLang="ja-JP" sz="4400" dirty="0" smtClean="0"/>
              <a:t>(2)</a:t>
            </a:r>
            <a:endParaRPr kumimoji="1" lang="ja-JP" altLang="en-US" sz="4400" dirty="0"/>
          </a:p>
        </p:txBody>
      </p:sp>
      <p:sp>
        <p:nvSpPr>
          <p:cNvPr id="3" name="コンテンツ プレースホルダー 2"/>
          <p:cNvSpPr>
            <a:spLocks noGrp="1"/>
          </p:cNvSpPr>
          <p:nvPr>
            <p:ph idx="1"/>
          </p:nvPr>
        </p:nvSpPr>
        <p:spPr>
          <a:xfrm>
            <a:off x="323528" y="1275953"/>
            <a:ext cx="8229600" cy="3422840"/>
          </a:xfrm>
        </p:spPr>
        <p:txBody>
          <a:bodyPr>
            <a:normAutofit/>
          </a:bodyPr>
          <a:lstStyle/>
          <a:p>
            <a:r>
              <a:rPr lang="ja-JP" altLang="en-US" sz="2400" dirty="0" smtClean="0"/>
              <a:t>手先位置と</a:t>
            </a:r>
            <a:r>
              <a:rPr lang="ja-JP" altLang="en-US" sz="2400" dirty="0"/>
              <a:t>関節</a:t>
            </a:r>
            <a:r>
              <a:rPr lang="ja-JP" altLang="en-US" sz="2400" dirty="0" smtClean="0"/>
              <a:t>角度</a:t>
            </a:r>
            <a:r>
              <a:rPr lang="en-US" altLang="ja-JP" sz="2400" dirty="0" smtClean="0"/>
              <a:t> </a:t>
            </a:r>
            <a:r>
              <a:rPr lang="ja-JP" altLang="en-US" sz="2400" dirty="0"/>
              <a:t>の図形的な関係を知る必要</a:t>
            </a:r>
            <a:r>
              <a:rPr lang="ja-JP" altLang="en-US" sz="2400" dirty="0" smtClean="0"/>
              <a:t>がある．</a:t>
            </a:r>
            <a:endParaRPr lang="en-US" altLang="ja-JP" sz="2400" dirty="0" smtClean="0"/>
          </a:p>
          <a:p>
            <a:r>
              <a:rPr lang="ja-JP" altLang="en-US" sz="2400" dirty="0" smtClean="0"/>
              <a:t>手先位置</a:t>
            </a:r>
            <a:r>
              <a:rPr lang="ja-JP" altLang="en-US" sz="2400" dirty="0"/>
              <a:t>と関節角度の図形的な関係を計算することを運動学（</a:t>
            </a:r>
            <a:r>
              <a:rPr lang="ja-JP" altLang="en-US" sz="2400" dirty="0" smtClean="0"/>
              <a:t>キネマティクス</a:t>
            </a:r>
            <a:r>
              <a:rPr lang="ja-JP" altLang="en-US" sz="2400" dirty="0"/>
              <a:t>）という．この運動学</a:t>
            </a:r>
            <a:r>
              <a:rPr lang="ja-JP" altLang="en-US" sz="2400" dirty="0" smtClean="0"/>
              <a:t>は</a:t>
            </a:r>
            <a:r>
              <a:rPr lang="en-US" altLang="ja-JP" sz="2400" dirty="0" smtClean="0"/>
              <a:t>2 </a:t>
            </a:r>
            <a:r>
              <a:rPr lang="ja-JP" altLang="en-US" sz="2400" dirty="0" err="1"/>
              <a:t>つに</a:t>
            </a:r>
            <a:r>
              <a:rPr lang="ja-JP" altLang="en-US" sz="2400" dirty="0" smtClean="0"/>
              <a:t>分類できる．</a:t>
            </a:r>
            <a:endParaRPr lang="en-US" altLang="ja-JP" sz="2400" dirty="0" smtClean="0"/>
          </a:p>
          <a:p>
            <a:pPr lvl="1"/>
            <a:r>
              <a:rPr lang="ja-JP" altLang="en-US" dirty="0" smtClean="0"/>
              <a:t>関節角度から</a:t>
            </a:r>
            <a:r>
              <a:rPr lang="ja-JP" altLang="en-US" dirty="0"/>
              <a:t>手先</a:t>
            </a:r>
            <a:r>
              <a:rPr lang="ja-JP" altLang="en-US" dirty="0" smtClean="0"/>
              <a:t>位置を</a:t>
            </a:r>
            <a:r>
              <a:rPr lang="ja-JP" altLang="en-US" dirty="0"/>
              <a:t>計</a:t>
            </a:r>
            <a:r>
              <a:rPr lang="ja-JP" altLang="en-US" dirty="0" smtClean="0"/>
              <a:t>算する</a:t>
            </a:r>
            <a:r>
              <a:rPr lang="ja-JP" altLang="en-US" dirty="0" smtClean="0">
                <a:solidFill>
                  <a:srgbClr val="0070C0"/>
                </a:solidFill>
              </a:rPr>
              <a:t>順運動学</a:t>
            </a:r>
            <a:r>
              <a:rPr lang="ja-JP" altLang="en-US" dirty="0" smtClean="0"/>
              <a:t>．</a:t>
            </a:r>
            <a:endParaRPr lang="en-US" altLang="ja-JP" dirty="0" smtClean="0"/>
          </a:p>
          <a:p>
            <a:pPr lvl="1"/>
            <a:r>
              <a:rPr lang="ja-JP" altLang="en-US" dirty="0" smtClean="0"/>
              <a:t>手先位置から</a:t>
            </a:r>
            <a:r>
              <a:rPr lang="ja-JP" altLang="en-US" dirty="0"/>
              <a:t>関節</a:t>
            </a:r>
            <a:r>
              <a:rPr lang="ja-JP" altLang="en-US" dirty="0" smtClean="0"/>
              <a:t>角度を</a:t>
            </a:r>
            <a:r>
              <a:rPr lang="ja-JP" altLang="en-US" dirty="0"/>
              <a:t>計</a:t>
            </a:r>
            <a:r>
              <a:rPr lang="ja-JP" altLang="en-US" dirty="0" smtClean="0"/>
              <a:t>算する</a:t>
            </a:r>
            <a:r>
              <a:rPr lang="ja-JP" altLang="en-US" dirty="0" smtClean="0">
                <a:solidFill>
                  <a:srgbClr val="FF0000"/>
                </a:solidFill>
              </a:rPr>
              <a:t>逆動学</a:t>
            </a:r>
            <a:r>
              <a:rPr lang="ja-JP" altLang="en-US" dirty="0" smtClean="0"/>
              <a:t>．</a:t>
            </a:r>
            <a:endParaRPr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573016"/>
            <a:ext cx="4760029" cy="3146043"/>
          </a:xfrm>
          <a:prstGeom prst="rect">
            <a:avLst/>
          </a:prstGeom>
        </p:spPr>
      </p:pic>
    </p:spTree>
    <p:extLst>
      <p:ext uri="{BB962C8B-B14F-4D97-AF65-F5344CB8AC3E}">
        <p14:creationId xmlns:p14="http://schemas.microsoft.com/office/powerpoint/2010/main" val="142445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20688"/>
            <a:ext cx="8640960" cy="638944"/>
          </a:xfrm>
          <a:solidFill>
            <a:schemeClr val="bg1"/>
          </a:solidFill>
        </p:spPr>
        <p:txBody>
          <a:bodyPr>
            <a:noAutofit/>
          </a:bodyPr>
          <a:lstStyle/>
          <a:p>
            <a:r>
              <a:rPr kumimoji="1" lang="en-US" altLang="ja-JP" sz="4000" dirty="0" smtClean="0"/>
              <a:t>5.1.2 </a:t>
            </a:r>
            <a:r>
              <a:rPr kumimoji="1" lang="ja-JP" altLang="en-US" sz="4000" dirty="0" smtClean="0"/>
              <a:t>関節角度センサにおける角度計測</a:t>
            </a:r>
            <a:endParaRPr kumimoji="1" lang="ja-JP" altLang="en-US" sz="4000" dirty="0"/>
          </a:p>
        </p:txBody>
      </p:sp>
      <p:sp>
        <p:nvSpPr>
          <p:cNvPr id="3" name="コンテンツ プレースホルダー 2"/>
          <p:cNvSpPr>
            <a:spLocks noGrp="1"/>
          </p:cNvSpPr>
          <p:nvPr>
            <p:ph idx="1"/>
          </p:nvPr>
        </p:nvSpPr>
        <p:spPr>
          <a:xfrm>
            <a:off x="463771" y="1287361"/>
            <a:ext cx="8229600" cy="3422840"/>
          </a:xfrm>
        </p:spPr>
        <p:txBody>
          <a:bodyPr>
            <a:normAutofit/>
          </a:bodyPr>
          <a:lstStyle/>
          <a:p>
            <a:r>
              <a:rPr lang="ja-JP" altLang="en-US" sz="2400" dirty="0"/>
              <a:t>実際に角度センサを用いてマニピュレータの関節角度を計測する際には，角度センサはセンサが固定されたリンクを基準にしてしか角度計測できない．</a:t>
            </a:r>
          </a:p>
          <a:p>
            <a:r>
              <a:rPr lang="ja-JP" altLang="en-US" sz="2400" dirty="0" smtClean="0"/>
              <a:t>第</a:t>
            </a:r>
            <a:r>
              <a:rPr lang="en-US" altLang="ja-JP" sz="2400" dirty="0" smtClean="0"/>
              <a:t>2</a:t>
            </a:r>
            <a:r>
              <a:rPr lang="ja-JP" altLang="en-US" sz="2400" dirty="0"/>
              <a:t>関節は</a:t>
            </a:r>
            <a:r>
              <a:rPr lang="en-US" altLang="ja-JP" sz="2400" dirty="0"/>
              <a:t>x </a:t>
            </a:r>
            <a:r>
              <a:rPr lang="ja-JP" altLang="en-US" sz="2400" dirty="0"/>
              <a:t>軸の平行線からの角度として直接計測できず，第</a:t>
            </a:r>
            <a:r>
              <a:rPr lang="en-US" altLang="ja-JP" sz="2400" dirty="0"/>
              <a:t>2</a:t>
            </a:r>
            <a:r>
              <a:rPr lang="ja-JP" altLang="en-US" sz="2400" dirty="0"/>
              <a:t>リンクの基準状態からの角度として計測</a:t>
            </a:r>
            <a:r>
              <a:rPr lang="ja-JP" altLang="en-US" sz="2400" dirty="0" smtClean="0"/>
              <a:t>される．</a:t>
            </a:r>
            <a:endParaRPr lang="ja-JP" altLang="en-US" sz="24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3573016"/>
            <a:ext cx="5107546" cy="3086050"/>
          </a:xfrm>
          <a:prstGeom prst="rect">
            <a:avLst/>
          </a:prstGeom>
        </p:spPr>
      </p:pic>
    </p:spTree>
    <p:extLst>
      <p:ext uri="{BB962C8B-B14F-4D97-AF65-F5344CB8AC3E}">
        <p14:creationId xmlns:p14="http://schemas.microsoft.com/office/powerpoint/2010/main" val="56214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6779096" cy="866360"/>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dirty="0" smtClean="0"/>
              <a:t>5.1  </a:t>
            </a:r>
            <a:r>
              <a:rPr kumimoji="1" lang="ja-JP" altLang="en-US" dirty="0" smtClean="0"/>
              <a:t>運動学の概念</a:t>
            </a:r>
            <a:endParaRPr kumimoji="1" lang="en-US" altLang="ja-JP" dirty="0" smtClean="0"/>
          </a:p>
          <a:p>
            <a:r>
              <a:rPr lang="en-US" altLang="ja-JP" dirty="0"/>
              <a:t>5</a:t>
            </a:r>
            <a:r>
              <a:rPr kumimoji="1" lang="en-US" altLang="ja-JP" dirty="0" smtClean="0"/>
              <a:t>.2 </a:t>
            </a:r>
            <a:r>
              <a:rPr kumimoji="1" lang="ja-JP" altLang="en-US" dirty="0" smtClean="0"/>
              <a:t>順運動学</a:t>
            </a:r>
            <a:endParaRPr kumimoji="1" lang="en-US" altLang="ja-JP" dirty="0" smtClean="0"/>
          </a:p>
          <a:p>
            <a:r>
              <a:rPr lang="en-US" altLang="ja-JP" dirty="0"/>
              <a:t>5</a:t>
            </a:r>
            <a:r>
              <a:rPr lang="en-US" altLang="ja-JP" dirty="0" smtClean="0"/>
              <a:t>.3 </a:t>
            </a:r>
            <a:r>
              <a:rPr lang="ja-JP" altLang="en-US" dirty="0" smtClean="0"/>
              <a:t>逆運動学</a:t>
            </a:r>
            <a:endParaRPr lang="en-US" altLang="ja-JP" dirty="0" smtClean="0"/>
          </a:p>
          <a:p>
            <a:r>
              <a:rPr lang="en-US" altLang="ja-JP" dirty="0"/>
              <a:t>5</a:t>
            </a:r>
            <a:r>
              <a:rPr lang="en-US" altLang="ja-JP" dirty="0" smtClean="0"/>
              <a:t>.4</a:t>
            </a:r>
            <a:r>
              <a:rPr lang="ja-JP" altLang="en-US" dirty="0" smtClean="0"/>
              <a:t> 冗長マニピュレータの運動学</a:t>
            </a:r>
            <a:endParaRPr kumimoji="1" lang="ja-JP" altLang="en-US" dirty="0"/>
          </a:p>
        </p:txBody>
      </p:sp>
      <p:sp>
        <p:nvSpPr>
          <p:cNvPr id="4" name="正方形/長方形 3"/>
          <p:cNvSpPr/>
          <p:nvPr/>
        </p:nvSpPr>
        <p:spPr>
          <a:xfrm>
            <a:off x="251520" y="2348880"/>
            <a:ext cx="525658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061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924944"/>
            <a:ext cx="3396141" cy="3743301"/>
          </a:xfrm>
          <a:prstGeom prst="rect">
            <a:avLst/>
          </a:prstGeom>
        </p:spPr>
      </p:pic>
      <p:pic>
        <p:nvPicPr>
          <p:cNvPr id="3" name="図 2"/>
          <p:cNvPicPr>
            <a:picLocks noChangeAspect="1"/>
          </p:cNvPicPr>
          <p:nvPr/>
        </p:nvPicPr>
        <p:blipFill>
          <a:blip r:embed="rId3"/>
          <a:stretch>
            <a:fillRect/>
          </a:stretch>
        </p:blipFill>
        <p:spPr>
          <a:xfrm>
            <a:off x="395536" y="393383"/>
            <a:ext cx="8352928" cy="2533267"/>
          </a:xfrm>
          <a:prstGeom prst="rect">
            <a:avLst/>
          </a:prstGeom>
        </p:spPr>
      </p:pic>
    </p:spTree>
    <p:extLst>
      <p:ext uri="{BB962C8B-B14F-4D97-AF65-F5344CB8AC3E}">
        <p14:creationId xmlns:p14="http://schemas.microsoft.com/office/powerpoint/2010/main" val="1232457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11865</TotalTime>
  <Words>693</Words>
  <Application>Microsoft Office PowerPoint</Application>
  <PresentationFormat>画面に合わせる (4:3)</PresentationFormat>
  <Paragraphs>53</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HGP明朝E</vt:lpstr>
      <vt:lpstr>ＭＳ Ｐゴシック</vt:lpstr>
      <vt:lpstr>Calibri</vt:lpstr>
      <vt:lpstr>Constantia</vt:lpstr>
      <vt:lpstr>Wingdings</vt:lpstr>
      <vt:lpstr>Wingdings 2</vt:lpstr>
      <vt:lpstr>リゾート</vt:lpstr>
      <vt:lpstr>ロボット工学 第5回　順運動学と逆運動学</vt:lpstr>
      <vt:lpstr>Information</vt:lpstr>
      <vt:lpstr>STORY 順運動学と逆運動学</vt:lpstr>
      <vt:lpstr>Contents</vt:lpstr>
      <vt:lpstr>5.1.1 順運動学と逆運動学(1)</vt:lpstr>
      <vt:lpstr>5.1.1 順運動学と逆運動学(2)</vt:lpstr>
      <vt:lpstr>5.1.2 関節角度センサにおける角度計測</vt:lpstr>
      <vt:lpstr>Contents</vt:lpstr>
      <vt:lpstr>PowerPoint プレゼンテーション</vt:lpstr>
      <vt:lpstr>Contents</vt:lpstr>
      <vt:lpstr>5.3.1 逆運動学の計算</vt:lpstr>
      <vt:lpstr>5.3.2 逆運動学の特徴</vt:lpstr>
      <vt:lpstr>Contents</vt:lpstr>
      <vt:lpstr>PowerPoint プレゼンテーション</vt:lpstr>
      <vt:lpstr>章末問題</vt:lpstr>
      <vt:lpstr>第5章のまとめ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BHD2013</cp:lastModifiedBy>
  <cp:revision>220</cp:revision>
  <cp:lastPrinted>2013-10-08T03:26:13Z</cp:lastPrinted>
  <dcterms:created xsi:type="dcterms:W3CDTF">2012-07-12T01:49:14Z</dcterms:created>
  <dcterms:modified xsi:type="dcterms:W3CDTF">2018-02-03T07:16:42Z</dcterms:modified>
</cp:coreProperties>
</file>