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handoutMasterIdLst>
    <p:handoutMasterId r:id="rId21"/>
  </p:handoutMasterIdLst>
  <p:sldIdLst>
    <p:sldId id="473" r:id="rId2"/>
    <p:sldId id="474" r:id="rId3"/>
    <p:sldId id="408" r:id="rId4"/>
    <p:sldId id="447" r:id="rId5"/>
    <p:sldId id="506" r:id="rId6"/>
    <p:sldId id="509" r:id="rId7"/>
    <p:sldId id="510" r:id="rId8"/>
    <p:sldId id="511" r:id="rId9"/>
    <p:sldId id="513" r:id="rId10"/>
    <p:sldId id="512" r:id="rId11"/>
    <p:sldId id="516" r:id="rId12"/>
    <p:sldId id="515" r:id="rId13"/>
    <p:sldId id="517" r:id="rId14"/>
    <p:sldId id="518" r:id="rId15"/>
    <p:sldId id="520" r:id="rId16"/>
    <p:sldId id="521" r:id="rId17"/>
    <p:sldId id="519" r:id="rId18"/>
    <p:sldId id="468" r:id="rId19"/>
  </p:sldIdLst>
  <p:sldSz cx="9144000" cy="6858000" type="screen4x3"/>
  <p:notesSz cx="6742113" cy="987266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98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630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18971" y="0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32063F-5B66-4DE5-B723-E7B075FE503A}" type="datetimeFigureOut">
              <a:rPr kumimoji="1" lang="ja-JP" altLang="en-US" smtClean="0"/>
              <a:t>2018/2/3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377316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18971" y="9377316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EEBE2F-0215-46CF-AC68-46A00191802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155177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8971" y="0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7290CC-E165-4975-A2DF-AB660994BD7B}" type="datetimeFigureOut">
              <a:rPr kumimoji="1" lang="ja-JP" altLang="en-US" smtClean="0"/>
              <a:t>2018/2/3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39775"/>
            <a:ext cx="4935537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4212" y="4689515"/>
            <a:ext cx="5393690" cy="444269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8971" y="9377316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63144C-85AE-4336-A6C0-89584B5273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968998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ja-JP" altLang="en-US" smtClean="0"/>
              <a:t>マスター サブタイトルの書式設定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2018/2/3</a:t>
            </a:fld>
            <a:endParaRPr kumimoji="1" lang="ja-JP" alt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2018/2/3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2018/2/3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2018/2/3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2018/2/3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2018/2/3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2018/2/3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2018/2/3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2018/2/3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2018/2/3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2018/2/3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ja-JP" altLang="en-US" smtClean="0"/>
              <a:t>アイコンをクリックして図を追加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  <a:p>
            <a:pPr lvl="1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2 </a:t>
            </a:r>
            <a:r>
              <a:rPr kumimoji="0" lang="ja-JP" altLang="en-US" smtClean="0"/>
              <a:t>レベル</a:t>
            </a:r>
          </a:p>
          <a:p>
            <a:pPr lvl="2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3 </a:t>
            </a:r>
            <a:r>
              <a:rPr kumimoji="0" lang="ja-JP" altLang="en-US" smtClean="0"/>
              <a:t>レベル</a:t>
            </a:r>
          </a:p>
          <a:p>
            <a:pPr lvl="3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4 </a:t>
            </a:r>
            <a:r>
              <a:rPr kumimoji="0" lang="ja-JP" altLang="en-US" smtClean="0"/>
              <a:t>レベル</a:t>
            </a:r>
          </a:p>
          <a:p>
            <a:pPr lvl="4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5 </a:t>
            </a:r>
            <a:r>
              <a:rPr kumimoji="0" lang="ja-JP" altLang="en-US" smtClean="0"/>
              <a:t>レベル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90ED720-0104-4369-84BC-D37694168613}" type="datetimeFigureOut">
              <a:rPr kumimoji="1" lang="ja-JP" altLang="en-US" smtClean="0"/>
              <a:t>2018/2/3</a:t>
            </a:fld>
            <a:endParaRPr kumimoji="1" lang="ja-JP" alt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1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1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1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amazon.co.jp/gp/product/4061538233/ref=as_li_ss_tl?ie=UTF8&amp;camp=247&amp;creative=7399&amp;creativeASIN=4061538233&amp;linkCode=as2&amp;tag=tanichustudio-22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ja-JP" altLang="en-US" dirty="0" smtClean="0"/>
              <a:t>ロボット工学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sz="2400" dirty="0" smtClean="0"/>
              <a:t>第</a:t>
            </a:r>
            <a:r>
              <a:rPr lang="en-US" altLang="ja-JP" sz="2400" dirty="0" smtClean="0"/>
              <a:t>6</a:t>
            </a:r>
            <a:r>
              <a:rPr lang="ja-JP" altLang="en-US" sz="2400" dirty="0" smtClean="0"/>
              <a:t>回　ロボット用アクチュエータ</a:t>
            </a:r>
            <a:endParaRPr kumimoji="1" lang="ja-JP" altLang="en-US" sz="2400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755576" y="3843442"/>
            <a:ext cx="7854696" cy="1752600"/>
          </a:xfrm>
        </p:spPr>
        <p:txBody>
          <a:bodyPr/>
          <a:lstStyle/>
          <a:p>
            <a:r>
              <a:rPr lang="ja-JP" altLang="en-US" dirty="0" smtClean="0"/>
              <a:t>福岡工業大学 工学部 知能機械工学科</a:t>
            </a:r>
            <a:endParaRPr lang="en-US" altLang="ja-JP" dirty="0" smtClean="0"/>
          </a:p>
          <a:p>
            <a:r>
              <a:rPr kumimoji="1" lang="ja-JP" altLang="en-US" dirty="0" smtClean="0"/>
              <a:t>木野　仁</a:t>
            </a:r>
            <a:endParaRPr kumimoji="1" lang="ja-JP" altLang="en-US" dirty="0"/>
          </a:p>
        </p:txBody>
      </p:sp>
      <p:pic>
        <p:nvPicPr>
          <p:cNvPr id="4" name="Picture 1" descr="C:\Users\user\Dropbox\8_lecture\13講義\人工知能概論\ホイールダック２号\ペンロボ背景透明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2971" y="0"/>
            <a:ext cx="1981196" cy="1981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コンテンツ プレースホルダー 4"/>
          <p:cNvSpPr txBox="1">
            <a:spLocks/>
          </p:cNvSpPr>
          <p:nvPr/>
        </p:nvSpPr>
        <p:spPr>
          <a:xfrm>
            <a:off x="204073" y="5061947"/>
            <a:ext cx="8939927" cy="1872208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1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1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1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l"/>
            </a:pPr>
            <a:r>
              <a:rPr lang="ja-JP" altLang="en-US" dirty="0">
                <a:solidFill>
                  <a:schemeClr val="bg1"/>
                </a:solidFill>
              </a:rPr>
              <a:t>本サイトで提供されるコンテンツの著作権は，木野仁，谷口忠大，峰岸桃，（株）講談社にある．</a:t>
            </a:r>
          </a:p>
          <a:p>
            <a:pPr>
              <a:buFont typeface="Wingdings" panose="05000000000000000000" pitchFamily="2" charset="2"/>
              <a:buChar char="l"/>
            </a:pPr>
            <a:r>
              <a:rPr lang="ja-JP" altLang="en-US" dirty="0">
                <a:solidFill>
                  <a:schemeClr val="bg1"/>
                </a:solidFill>
              </a:rPr>
              <a:t>非営利目的に限り，ファイルのダウンロード，印刷，複製，大量の印刷を自由に行ってよい．</a:t>
            </a:r>
          </a:p>
          <a:p>
            <a:pPr>
              <a:buFont typeface="Wingdings" panose="05000000000000000000" pitchFamily="2" charset="2"/>
              <a:buChar char="l"/>
            </a:pPr>
            <a:r>
              <a:rPr lang="ja-JP" altLang="en-US" dirty="0">
                <a:solidFill>
                  <a:schemeClr val="bg1"/>
                </a:solidFill>
              </a:rPr>
              <a:t>講義や勉強会などで配布し，利用していただくのも大歓迎である</a:t>
            </a:r>
            <a:r>
              <a:rPr lang="ja-JP" altLang="en-US" dirty="0" smtClean="0">
                <a:solidFill>
                  <a:schemeClr val="bg1"/>
                </a:solidFill>
              </a:rPr>
              <a:t>．ただし</a:t>
            </a:r>
            <a:r>
              <a:rPr lang="ja-JP" altLang="en-US" dirty="0">
                <a:solidFill>
                  <a:schemeClr val="bg1"/>
                </a:solidFill>
              </a:rPr>
              <a:t>，そうして作ったものを無断で販売することを禁止する．</a:t>
            </a:r>
          </a:p>
          <a:p>
            <a:pPr>
              <a:buFont typeface="Wingdings" panose="05000000000000000000" pitchFamily="2" charset="2"/>
              <a:buChar char="l"/>
            </a:pPr>
            <a:r>
              <a:rPr lang="ja-JP" altLang="en-US" dirty="0" smtClean="0">
                <a:solidFill>
                  <a:schemeClr val="bg1"/>
                </a:solidFill>
              </a:rPr>
              <a:t>つね</a:t>
            </a:r>
            <a:r>
              <a:rPr lang="ja-JP" altLang="en-US" dirty="0">
                <a:solidFill>
                  <a:schemeClr val="bg1"/>
                </a:solidFill>
              </a:rPr>
              <a:t>に最新版を配布したいので，ファイルのネット上での再配布も禁止する．</a:t>
            </a:r>
          </a:p>
          <a:p>
            <a:pPr marL="0" indent="0">
              <a:buNone/>
            </a:pPr>
            <a:endParaRPr lang="ja-JP" altLang="en-US" dirty="0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548" y="260648"/>
            <a:ext cx="2351703" cy="2654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639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650336"/>
          </a:xfrm>
        </p:spPr>
        <p:txBody>
          <a:bodyPr>
            <a:normAutofit/>
          </a:bodyPr>
          <a:lstStyle/>
          <a:p>
            <a:r>
              <a:rPr kumimoji="1" lang="en-US" altLang="ja-JP" sz="4400" dirty="0" smtClean="0"/>
              <a:t>Contents</a:t>
            </a:r>
            <a:endParaRPr kumimoji="1" lang="ja-JP" altLang="en-US" sz="44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6.1  </a:t>
            </a:r>
            <a:r>
              <a:rPr kumimoji="1" lang="ja-JP" altLang="en-US" dirty="0" smtClean="0"/>
              <a:t>ロボット用アクチュエータの種類</a:t>
            </a:r>
            <a:endParaRPr kumimoji="1" lang="en-US" altLang="ja-JP" dirty="0" smtClean="0"/>
          </a:p>
          <a:p>
            <a:r>
              <a:rPr lang="en-US" altLang="ja-JP" dirty="0" smtClean="0"/>
              <a:t>6</a:t>
            </a:r>
            <a:r>
              <a:rPr kumimoji="1" lang="en-US" altLang="ja-JP" dirty="0" smtClean="0"/>
              <a:t>.2  </a:t>
            </a:r>
            <a:r>
              <a:rPr kumimoji="1" lang="ja-JP" altLang="en-US" dirty="0" smtClean="0"/>
              <a:t>電磁駆動アクチュエータ</a:t>
            </a:r>
            <a:endParaRPr kumimoji="1" lang="en-US" altLang="ja-JP" dirty="0" smtClean="0"/>
          </a:p>
          <a:p>
            <a:r>
              <a:rPr lang="en-US" altLang="ja-JP" dirty="0" smtClean="0"/>
              <a:t>6.3  </a:t>
            </a:r>
            <a:r>
              <a:rPr lang="ja-JP" altLang="en-US" dirty="0" smtClean="0"/>
              <a:t>油圧駆動アクチュエータ</a:t>
            </a:r>
            <a:endParaRPr lang="en-US" altLang="ja-JP" dirty="0" smtClean="0"/>
          </a:p>
          <a:p>
            <a:r>
              <a:rPr lang="en-US" altLang="ja-JP" dirty="0"/>
              <a:t>6</a:t>
            </a:r>
            <a:r>
              <a:rPr lang="en-US" altLang="ja-JP" dirty="0" smtClean="0"/>
              <a:t>.4</a:t>
            </a:r>
            <a:r>
              <a:rPr lang="ja-JP" altLang="en-US" dirty="0" smtClean="0"/>
              <a:t>  空気圧駆動アクチュエータ</a:t>
            </a:r>
            <a:endParaRPr lang="en-US" altLang="ja-JP" dirty="0" smtClean="0"/>
          </a:p>
          <a:p>
            <a:r>
              <a:rPr lang="en-US" altLang="ja-JP" dirty="0" smtClean="0"/>
              <a:t>6.5  </a:t>
            </a:r>
            <a:r>
              <a:rPr lang="ja-JP" altLang="en-US" dirty="0" smtClean="0"/>
              <a:t>その他のアクチュエータ</a:t>
            </a:r>
            <a:endParaRPr lang="en-US" altLang="ja-JP" dirty="0" smtClean="0"/>
          </a:p>
          <a:p>
            <a:r>
              <a:rPr lang="en-US" altLang="ja-JP" dirty="0" smtClean="0"/>
              <a:t>6.6  DA</a:t>
            </a:r>
            <a:r>
              <a:rPr lang="ja-JP" altLang="en-US" dirty="0" smtClean="0"/>
              <a:t>変換器（</a:t>
            </a:r>
            <a:r>
              <a:rPr lang="en-US" altLang="ja-JP" dirty="0" smtClean="0"/>
              <a:t>DA</a:t>
            </a:r>
            <a:r>
              <a:rPr lang="ja-JP" altLang="en-US" dirty="0" smtClean="0"/>
              <a:t>コンバータ）</a:t>
            </a:r>
            <a:endParaRPr lang="en-US" altLang="ja-JP" dirty="0" smtClean="0"/>
          </a:p>
        </p:txBody>
      </p:sp>
      <p:sp>
        <p:nvSpPr>
          <p:cNvPr id="4" name="正方形/長方形 3"/>
          <p:cNvSpPr/>
          <p:nvPr/>
        </p:nvSpPr>
        <p:spPr>
          <a:xfrm>
            <a:off x="251520" y="2852936"/>
            <a:ext cx="5040560" cy="5760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64316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79825" y="836712"/>
            <a:ext cx="8568952" cy="3422840"/>
          </a:xfrm>
        </p:spPr>
        <p:txBody>
          <a:bodyPr>
            <a:normAutofit/>
          </a:bodyPr>
          <a:lstStyle/>
          <a:p>
            <a:r>
              <a:rPr lang="ja-JP" altLang="en-US" sz="2400" dirty="0"/>
              <a:t>油圧駆動</a:t>
            </a:r>
            <a:r>
              <a:rPr lang="ja-JP" altLang="en-US" sz="2400" dirty="0" smtClean="0"/>
              <a:t>アクチュエータの代表例は油圧シリンダである．</a:t>
            </a:r>
            <a:endParaRPr lang="en-US" altLang="ja-JP" sz="2400" dirty="0"/>
          </a:p>
          <a:p>
            <a:r>
              <a:rPr lang="ja-JP" altLang="en-US" sz="2400" dirty="0" smtClean="0"/>
              <a:t>油圧シリンダは外部</a:t>
            </a:r>
            <a:r>
              <a:rPr lang="ja-JP" altLang="en-US" sz="2400" dirty="0"/>
              <a:t>ポンプから圧力を加えられた非圧縮性の油が流入することで</a:t>
            </a:r>
            <a:r>
              <a:rPr lang="ja-JP" altLang="en-US" sz="2400" dirty="0" smtClean="0"/>
              <a:t>，ピストン</a:t>
            </a:r>
            <a:r>
              <a:rPr lang="ja-JP" altLang="en-US" sz="2400" dirty="0"/>
              <a:t>を駆動させる</a:t>
            </a:r>
            <a:r>
              <a:rPr lang="ja-JP" altLang="en-US" sz="2400" dirty="0" smtClean="0"/>
              <a:t>．</a:t>
            </a:r>
            <a:endParaRPr lang="en-US" altLang="ja-JP" sz="2400" dirty="0" smtClean="0"/>
          </a:p>
          <a:p>
            <a:r>
              <a:rPr lang="ja-JP" altLang="en-US" sz="2400" dirty="0" smtClean="0"/>
              <a:t>流入</a:t>
            </a:r>
            <a:r>
              <a:rPr lang="ja-JP" altLang="en-US" sz="2400" dirty="0"/>
              <a:t>する油は少しずつでも，ピストンの断面が</a:t>
            </a:r>
            <a:r>
              <a:rPr lang="ja-JP" altLang="en-US" sz="2400" dirty="0" smtClean="0"/>
              <a:t>大きければ</a:t>
            </a:r>
            <a:r>
              <a:rPr lang="ja-JP" altLang="en-US" sz="2400" dirty="0"/>
              <a:t>大きな力が生じる</a:t>
            </a:r>
            <a:r>
              <a:rPr lang="ja-JP" altLang="en-US" sz="2400" dirty="0" smtClean="0"/>
              <a:t>．ただし，ポンプの騒音</a:t>
            </a:r>
            <a:r>
              <a:rPr lang="ja-JP" altLang="en-US" sz="2400" dirty="0"/>
              <a:t>や油漏れなどの観点から</a:t>
            </a:r>
            <a:r>
              <a:rPr lang="ja-JP" altLang="en-US" sz="2400" dirty="0" smtClean="0"/>
              <a:t>，静音</a:t>
            </a:r>
            <a:r>
              <a:rPr lang="ja-JP" altLang="en-US" sz="2400" dirty="0"/>
              <a:t>・クリーンな状態が要求</a:t>
            </a:r>
            <a:r>
              <a:rPr lang="ja-JP" altLang="en-US" sz="2400" dirty="0" smtClean="0"/>
              <a:t>される</a:t>
            </a:r>
            <a:r>
              <a:rPr lang="ja-JP" altLang="en-US" sz="2400" dirty="0"/>
              <a:t>環境では利用が困難である</a:t>
            </a:r>
            <a:r>
              <a:rPr lang="ja-JP" altLang="en-US" sz="2400" dirty="0" smtClean="0"/>
              <a:t>．</a:t>
            </a:r>
            <a:endParaRPr lang="en-US" altLang="ja-JP" sz="2400" dirty="0" smtClean="0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274" y="3573016"/>
            <a:ext cx="3860027" cy="3090075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1464" y="3433542"/>
            <a:ext cx="3790149" cy="3369021"/>
          </a:xfrm>
          <a:prstGeom prst="rect">
            <a:avLst/>
          </a:prstGeom>
        </p:spPr>
      </p:pic>
      <p:cxnSp>
        <p:nvCxnSpPr>
          <p:cNvPr id="4" name="直線矢印コネクタ 3"/>
          <p:cNvCxnSpPr/>
          <p:nvPr/>
        </p:nvCxnSpPr>
        <p:spPr>
          <a:xfrm flipH="1" flipV="1">
            <a:off x="6084168" y="5733256"/>
            <a:ext cx="432048" cy="504056"/>
          </a:xfrm>
          <a:prstGeom prst="straightConnector1">
            <a:avLst/>
          </a:prstGeom>
          <a:ln w="920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28119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49932"/>
            <a:ext cx="8229600" cy="1143000"/>
          </a:xfrm>
        </p:spPr>
        <p:txBody>
          <a:bodyPr>
            <a:normAutofit/>
          </a:bodyPr>
          <a:lstStyle/>
          <a:p>
            <a:r>
              <a:rPr kumimoji="1" lang="en-US" altLang="ja-JP" sz="4400" dirty="0" smtClean="0"/>
              <a:t>Contents</a:t>
            </a:r>
            <a:endParaRPr kumimoji="1" lang="ja-JP" altLang="en-US" sz="44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6.1  </a:t>
            </a:r>
            <a:r>
              <a:rPr kumimoji="1" lang="ja-JP" altLang="en-US" dirty="0" smtClean="0"/>
              <a:t>ロボット用アクチュエータの種類</a:t>
            </a:r>
            <a:endParaRPr kumimoji="1" lang="en-US" altLang="ja-JP" dirty="0" smtClean="0"/>
          </a:p>
          <a:p>
            <a:r>
              <a:rPr lang="en-US" altLang="ja-JP" dirty="0" smtClean="0"/>
              <a:t>6</a:t>
            </a:r>
            <a:r>
              <a:rPr kumimoji="1" lang="en-US" altLang="ja-JP" dirty="0" smtClean="0"/>
              <a:t>.2  </a:t>
            </a:r>
            <a:r>
              <a:rPr kumimoji="1" lang="ja-JP" altLang="en-US" dirty="0" smtClean="0"/>
              <a:t>電磁駆動アクチュエータ</a:t>
            </a:r>
            <a:endParaRPr kumimoji="1" lang="en-US" altLang="ja-JP" dirty="0" smtClean="0"/>
          </a:p>
          <a:p>
            <a:r>
              <a:rPr lang="en-US" altLang="ja-JP" dirty="0" smtClean="0"/>
              <a:t>6.3  </a:t>
            </a:r>
            <a:r>
              <a:rPr lang="ja-JP" altLang="en-US" dirty="0" smtClean="0"/>
              <a:t>油圧駆動アクチュエータ</a:t>
            </a:r>
            <a:endParaRPr lang="en-US" altLang="ja-JP" dirty="0" smtClean="0"/>
          </a:p>
          <a:p>
            <a:r>
              <a:rPr lang="en-US" altLang="ja-JP" dirty="0"/>
              <a:t>6</a:t>
            </a:r>
            <a:r>
              <a:rPr lang="en-US" altLang="ja-JP" dirty="0" smtClean="0"/>
              <a:t>.4</a:t>
            </a:r>
            <a:r>
              <a:rPr lang="ja-JP" altLang="en-US" dirty="0" smtClean="0"/>
              <a:t>  空気圧駆動アクチュエータ</a:t>
            </a:r>
            <a:endParaRPr lang="en-US" altLang="ja-JP" dirty="0" smtClean="0"/>
          </a:p>
          <a:p>
            <a:r>
              <a:rPr lang="en-US" altLang="ja-JP" dirty="0" smtClean="0"/>
              <a:t>6.5  </a:t>
            </a:r>
            <a:r>
              <a:rPr lang="ja-JP" altLang="en-US" dirty="0" smtClean="0"/>
              <a:t>その他のアクチュエータ</a:t>
            </a:r>
            <a:endParaRPr lang="en-US" altLang="ja-JP" dirty="0" smtClean="0"/>
          </a:p>
          <a:p>
            <a:r>
              <a:rPr lang="en-US" altLang="ja-JP" dirty="0" smtClean="0"/>
              <a:t>6.6  DA</a:t>
            </a:r>
            <a:r>
              <a:rPr lang="ja-JP" altLang="en-US" dirty="0" smtClean="0"/>
              <a:t>変換器（</a:t>
            </a:r>
            <a:r>
              <a:rPr lang="en-US" altLang="ja-JP" dirty="0" smtClean="0"/>
              <a:t>DA</a:t>
            </a:r>
            <a:r>
              <a:rPr lang="ja-JP" altLang="en-US" dirty="0" smtClean="0"/>
              <a:t>コンバータ）</a:t>
            </a:r>
            <a:endParaRPr lang="en-US" altLang="ja-JP" dirty="0" smtClean="0"/>
          </a:p>
        </p:txBody>
      </p:sp>
      <p:sp>
        <p:nvSpPr>
          <p:cNvPr id="4" name="正方形/長方形 3"/>
          <p:cNvSpPr/>
          <p:nvPr/>
        </p:nvSpPr>
        <p:spPr>
          <a:xfrm>
            <a:off x="179512" y="3284984"/>
            <a:ext cx="5040560" cy="5760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11402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3528" y="938091"/>
            <a:ext cx="8568952" cy="3422840"/>
          </a:xfrm>
        </p:spPr>
        <p:txBody>
          <a:bodyPr>
            <a:normAutofit/>
          </a:bodyPr>
          <a:lstStyle/>
          <a:p>
            <a:r>
              <a:rPr lang="ja-JP" altLang="en-US" sz="2400" dirty="0"/>
              <a:t>圧縮性の空気を利用</a:t>
            </a:r>
            <a:r>
              <a:rPr lang="ja-JP" altLang="en-US" sz="2400" dirty="0" smtClean="0"/>
              <a:t>する．代表的なものが空</a:t>
            </a:r>
            <a:r>
              <a:rPr lang="ja-JP" altLang="en-US" sz="2400" dirty="0"/>
              <a:t>気圧シリンダ</a:t>
            </a:r>
            <a:r>
              <a:rPr lang="ja-JP" altLang="en-US" sz="2400" dirty="0" smtClean="0"/>
              <a:t>である．ポンプなど</a:t>
            </a:r>
            <a:r>
              <a:rPr lang="ja-JP" altLang="en-US" sz="2400" dirty="0"/>
              <a:t>の</a:t>
            </a:r>
            <a:r>
              <a:rPr lang="ja-JP" altLang="en-US" sz="2400" dirty="0" smtClean="0"/>
              <a:t>外部装置</a:t>
            </a:r>
            <a:r>
              <a:rPr lang="ja-JP" altLang="en-US" sz="2400" dirty="0"/>
              <a:t>は必要であるが，駆動するシリンダ自体は小型・軽量化することが</a:t>
            </a:r>
            <a:r>
              <a:rPr lang="ja-JP" altLang="en-US" sz="2400" dirty="0" smtClean="0"/>
              <a:t>容易である．</a:t>
            </a:r>
            <a:endParaRPr lang="en-US" altLang="ja-JP" sz="2400" dirty="0" smtClean="0"/>
          </a:p>
          <a:p>
            <a:r>
              <a:rPr lang="ja-JP" altLang="en-US" sz="2400" dirty="0" smtClean="0"/>
              <a:t>油圧駆動よりは生じる</a:t>
            </a:r>
            <a:r>
              <a:rPr lang="ja-JP" altLang="en-US" sz="2400" dirty="0"/>
              <a:t>力は小さいが</a:t>
            </a:r>
            <a:r>
              <a:rPr lang="ja-JP" altLang="en-US" sz="2400" dirty="0" smtClean="0"/>
              <a:t>，電磁</a:t>
            </a:r>
            <a:r>
              <a:rPr lang="ja-JP" altLang="en-US" sz="2400" dirty="0"/>
              <a:t>駆動アクチュエータに比べれば</a:t>
            </a:r>
            <a:r>
              <a:rPr lang="ja-JP" altLang="en-US" sz="2400" dirty="0" smtClean="0"/>
              <a:t>容易</a:t>
            </a:r>
            <a:r>
              <a:rPr lang="ja-JP" altLang="en-US" sz="2400" dirty="0"/>
              <a:t>に大きな力を発生させることができる．</a:t>
            </a:r>
          </a:p>
          <a:p>
            <a:r>
              <a:rPr lang="ja-JP" altLang="en-US" sz="2400" dirty="0" smtClean="0"/>
              <a:t>空気</a:t>
            </a:r>
            <a:r>
              <a:rPr lang="ja-JP" altLang="en-US" sz="2400" dirty="0"/>
              <a:t>は圧縮性であるから</a:t>
            </a:r>
            <a:r>
              <a:rPr lang="ja-JP" altLang="en-US" sz="2400" dirty="0" smtClean="0"/>
              <a:t>，外部</a:t>
            </a:r>
            <a:r>
              <a:rPr lang="ja-JP" altLang="en-US" sz="2400" dirty="0"/>
              <a:t>からの力に対し</a:t>
            </a:r>
            <a:r>
              <a:rPr lang="ja-JP" altLang="en-US" sz="2400" dirty="0" smtClean="0"/>
              <a:t>ピストンの</a:t>
            </a:r>
            <a:r>
              <a:rPr lang="ja-JP" altLang="en-US" sz="2400" dirty="0"/>
              <a:t>動きが柔軟に変化することが可能となる</a:t>
            </a:r>
            <a:r>
              <a:rPr lang="ja-JP" altLang="en-US" sz="2400" dirty="0" smtClean="0"/>
              <a:t>．シリンダ</a:t>
            </a:r>
            <a:r>
              <a:rPr lang="ja-JP" altLang="en-US" sz="2400" dirty="0"/>
              <a:t>内部の空気が</a:t>
            </a:r>
            <a:r>
              <a:rPr lang="ja-JP" altLang="en-US" sz="2400" dirty="0" smtClean="0"/>
              <a:t>漏れた</a:t>
            </a:r>
            <a:r>
              <a:rPr lang="ja-JP" altLang="en-US" sz="2400" dirty="0"/>
              <a:t>としても，周囲を汚したり</a:t>
            </a:r>
            <a:r>
              <a:rPr lang="ja-JP" altLang="en-US" sz="2400" dirty="0" smtClean="0"/>
              <a:t>しない．</a:t>
            </a:r>
            <a:endParaRPr lang="ja-JP" altLang="en-US" sz="2400" dirty="0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4221088"/>
            <a:ext cx="6480763" cy="2491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2932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7283152" cy="722344"/>
          </a:xfrm>
        </p:spPr>
        <p:txBody>
          <a:bodyPr>
            <a:normAutofit/>
          </a:bodyPr>
          <a:lstStyle/>
          <a:p>
            <a:r>
              <a:rPr kumimoji="1" lang="en-US" altLang="ja-JP" sz="4400" dirty="0" smtClean="0"/>
              <a:t>Contents</a:t>
            </a:r>
            <a:endParaRPr kumimoji="1" lang="ja-JP" altLang="en-US" sz="44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6.1  </a:t>
            </a:r>
            <a:r>
              <a:rPr kumimoji="1" lang="ja-JP" altLang="en-US" dirty="0" smtClean="0"/>
              <a:t>ロボット用アクチュエータの種類</a:t>
            </a:r>
            <a:endParaRPr kumimoji="1" lang="en-US" altLang="ja-JP" dirty="0" smtClean="0"/>
          </a:p>
          <a:p>
            <a:r>
              <a:rPr lang="en-US" altLang="ja-JP" dirty="0" smtClean="0"/>
              <a:t>6</a:t>
            </a:r>
            <a:r>
              <a:rPr kumimoji="1" lang="en-US" altLang="ja-JP" dirty="0" smtClean="0"/>
              <a:t>.2  </a:t>
            </a:r>
            <a:r>
              <a:rPr kumimoji="1" lang="ja-JP" altLang="en-US" dirty="0" smtClean="0"/>
              <a:t>電磁駆動アクチュエータ</a:t>
            </a:r>
            <a:endParaRPr kumimoji="1" lang="en-US" altLang="ja-JP" dirty="0" smtClean="0"/>
          </a:p>
          <a:p>
            <a:r>
              <a:rPr lang="en-US" altLang="ja-JP" dirty="0" smtClean="0"/>
              <a:t>6.3  </a:t>
            </a:r>
            <a:r>
              <a:rPr lang="ja-JP" altLang="en-US" dirty="0" smtClean="0"/>
              <a:t>油圧駆動アクチュエータ</a:t>
            </a:r>
            <a:endParaRPr lang="en-US" altLang="ja-JP" dirty="0" smtClean="0"/>
          </a:p>
          <a:p>
            <a:r>
              <a:rPr lang="en-US" altLang="ja-JP" dirty="0"/>
              <a:t>6</a:t>
            </a:r>
            <a:r>
              <a:rPr lang="en-US" altLang="ja-JP" dirty="0" smtClean="0"/>
              <a:t>.4</a:t>
            </a:r>
            <a:r>
              <a:rPr lang="ja-JP" altLang="en-US" dirty="0" smtClean="0"/>
              <a:t>  空気圧駆動アクチュエータ</a:t>
            </a:r>
            <a:endParaRPr lang="en-US" altLang="ja-JP" dirty="0" smtClean="0"/>
          </a:p>
          <a:p>
            <a:r>
              <a:rPr lang="en-US" altLang="ja-JP" dirty="0" smtClean="0"/>
              <a:t>6.5  </a:t>
            </a:r>
            <a:r>
              <a:rPr lang="ja-JP" altLang="en-US" dirty="0" smtClean="0"/>
              <a:t>その他のアクチュエータ</a:t>
            </a:r>
            <a:endParaRPr lang="en-US" altLang="ja-JP" dirty="0" smtClean="0"/>
          </a:p>
          <a:p>
            <a:r>
              <a:rPr lang="en-US" altLang="ja-JP" dirty="0" smtClean="0"/>
              <a:t>6.6  DA</a:t>
            </a:r>
            <a:r>
              <a:rPr lang="ja-JP" altLang="en-US" dirty="0" smtClean="0"/>
              <a:t>変換器（</a:t>
            </a:r>
            <a:r>
              <a:rPr lang="en-US" altLang="ja-JP" dirty="0" smtClean="0"/>
              <a:t>DA</a:t>
            </a:r>
            <a:r>
              <a:rPr lang="ja-JP" altLang="en-US" dirty="0" smtClean="0"/>
              <a:t>コンバータ）</a:t>
            </a:r>
            <a:endParaRPr lang="en-US" altLang="ja-JP" dirty="0" smtClean="0"/>
          </a:p>
        </p:txBody>
      </p:sp>
      <p:sp>
        <p:nvSpPr>
          <p:cNvPr id="4" name="正方形/長方形 3"/>
          <p:cNvSpPr/>
          <p:nvPr/>
        </p:nvSpPr>
        <p:spPr>
          <a:xfrm>
            <a:off x="179512" y="3842008"/>
            <a:ext cx="5040560" cy="5760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593377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31162" y="692696"/>
            <a:ext cx="7194180" cy="714139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altLang="ja-JP" sz="4400" dirty="0" smtClean="0"/>
              <a:t>6</a:t>
            </a:r>
            <a:r>
              <a:rPr kumimoji="1" lang="en-US" altLang="ja-JP" sz="4400" dirty="0" smtClean="0"/>
              <a:t>.5.1 </a:t>
            </a:r>
            <a:r>
              <a:rPr kumimoji="1" lang="ja-JP" altLang="en-US" sz="4400" dirty="0" smtClean="0"/>
              <a:t>超音波アクチュエータ</a:t>
            </a:r>
            <a:endParaRPr kumimoji="1" lang="ja-JP" altLang="en-US" sz="44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41053" y="1406835"/>
            <a:ext cx="8443255" cy="2126696"/>
          </a:xfrm>
        </p:spPr>
        <p:txBody>
          <a:bodyPr>
            <a:normAutofit/>
          </a:bodyPr>
          <a:lstStyle/>
          <a:p>
            <a:r>
              <a:rPr lang="ja-JP" altLang="en-US" sz="2400" dirty="0" smtClean="0"/>
              <a:t>振動部に回転部を</a:t>
            </a:r>
            <a:r>
              <a:rPr lang="ja-JP" altLang="en-US" sz="2400" dirty="0"/>
              <a:t>バネなどで押し付ける</a:t>
            </a:r>
            <a:r>
              <a:rPr lang="ja-JP" altLang="en-US" sz="2400" dirty="0" smtClean="0"/>
              <a:t>．振動部</a:t>
            </a:r>
            <a:r>
              <a:rPr lang="ja-JP" altLang="en-US" sz="2400" dirty="0"/>
              <a:t>を振動させ，その表面波を回転部に伝達させることで回転させる</a:t>
            </a:r>
            <a:r>
              <a:rPr lang="ja-JP" altLang="en-US" sz="2400" dirty="0" smtClean="0"/>
              <a:t>．</a:t>
            </a:r>
            <a:endParaRPr lang="en-US" altLang="ja-JP" sz="2400" dirty="0" smtClean="0"/>
          </a:p>
          <a:p>
            <a:r>
              <a:rPr lang="ja-JP" altLang="en-US" sz="2400" dirty="0" smtClean="0"/>
              <a:t>長所は</a:t>
            </a:r>
            <a:r>
              <a:rPr lang="ja-JP" altLang="en-US" sz="2400" dirty="0"/>
              <a:t>，比較的大きなトルク</a:t>
            </a:r>
            <a:r>
              <a:rPr lang="ja-JP" altLang="en-US" sz="2400" dirty="0" smtClean="0"/>
              <a:t>を取り出せる</a:t>
            </a:r>
            <a:r>
              <a:rPr lang="ja-JP" altLang="en-US" sz="2400" dirty="0"/>
              <a:t>こと</a:t>
            </a:r>
            <a:r>
              <a:rPr lang="ja-JP" altLang="en-US" sz="2400" dirty="0" smtClean="0"/>
              <a:t>，非駆動</a:t>
            </a:r>
            <a:r>
              <a:rPr lang="ja-JP" altLang="en-US" sz="2400" dirty="0"/>
              <a:t>時にも回転部に保持力が働くこと</a:t>
            </a:r>
            <a:r>
              <a:rPr lang="ja-JP" altLang="en-US" sz="2400" dirty="0" smtClean="0"/>
              <a:t>，小型</a:t>
            </a:r>
            <a:r>
              <a:rPr lang="ja-JP" altLang="en-US" sz="2400" dirty="0"/>
              <a:t>・軽量化が</a:t>
            </a:r>
            <a:r>
              <a:rPr lang="ja-JP" altLang="en-US" sz="2400" dirty="0" smtClean="0"/>
              <a:t>容易など．</a:t>
            </a:r>
            <a:endParaRPr lang="en-US" altLang="ja-JP" sz="2400" dirty="0" smtClean="0"/>
          </a:p>
          <a:p>
            <a:r>
              <a:rPr lang="ja-JP" altLang="en-US" sz="2400" dirty="0" smtClean="0"/>
              <a:t>短所と</a:t>
            </a:r>
            <a:r>
              <a:rPr lang="ja-JP" altLang="en-US" sz="2400" dirty="0"/>
              <a:t>しては</a:t>
            </a:r>
            <a:r>
              <a:rPr lang="ja-JP" altLang="en-US" sz="2400" dirty="0" smtClean="0"/>
              <a:t>，摩耗による短寿命など．</a:t>
            </a:r>
            <a:endParaRPr lang="en-US" altLang="ja-JP" sz="2400" dirty="0" smtClean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3717032"/>
            <a:ext cx="4133462" cy="2816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9197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75240" cy="650336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kumimoji="1" lang="en-US" altLang="ja-JP" sz="4400" dirty="0" smtClean="0"/>
              <a:t>Contents</a:t>
            </a:r>
            <a:endParaRPr kumimoji="1" lang="ja-JP" altLang="en-US" sz="44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6.1  </a:t>
            </a:r>
            <a:r>
              <a:rPr kumimoji="1" lang="ja-JP" altLang="en-US" dirty="0" smtClean="0"/>
              <a:t>ロボット用アクチュエータの種類</a:t>
            </a:r>
            <a:endParaRPr kumimoji="1" lang="en-US" altLang="ja-JP" dirty="0" smtClean="0"/>
          </a:p>
          <a:p>
            <a:r>
              <a:rPr lang="en-US" altLang="ja-JP" dirty="0" smtClean="0"/>
              <a:t>6</a:t>
            </a:r>
            <a:r>
              <a:rPr kumimoji="1" lang="en-US" altLang="ja-JP" dirty="0" smtClean="0"/>
              <a:t>.2  </a:t>
            </a:r>
            <a:r>
              <a:rPr kumimoji="1" lang="ja-JP" altLang="en-US" dirty="0" smtClean="0"/>
              <a:t>電磁駆動アクチュエータ</a:t>
            </a:r>
            <a:endParaRPr kumimoji="1" lang="en-US" altLang="ja-JP" dirty="0" smtClean="0"/>
          </a:p>
          <a:p>
            <a:r>
              <a:rPr lang="en-US" altLang="ja-JP" dirty="0" smtClean="0"/>
              <a:t>6.3  </a:t>
            </a:r>
            <a:r>
              <a:rPr lang="ja-JP" altLang="en-US" dirty="0" smtClean="0"/>
              <a:t>油圧駆動アクチュエータ</a:t>
            </a:r>
            <a:endParaRPr lang="en-US" altLang="ja-JP" dirty="0" smtClean="0"/>
          </a:p>
          <a:p>
            <a:r>
              <a:rPr lang="en-US" altLang="ja-JP" dirty="0"/>
              <a:t>6</a:t>
            </a:r>
            <a:r>
              <a:rPr lang="en-US" altLang="ja-JP" dirty="0" smtClean="0"/>
              <a:t>.4</a:t>
            </a:r>
            <a:r>
              <a:rPr lang="ja-JP" altLang="en-US" dirty="0" smtClean="0"/>
              <a:t>  空気圧駆動アクチュエータ</a:t>
            </a:r>
            <a:endParaRPr lang="en-US" altLang="ja-JP" dirty="0" smtClean="0"/>
          </a:p>
          <a:p>
            <a:r>
              <a:rPr lang="en-US" altLang="ja-JP" dirty="0" smtClean="0"/>
              <a:t>6.5  </a:t>
            </a:r>
            <a:r>
              <a:rPr lang="ja-JP" altLang="en-US" dirty="0" smtClean="0"/>
              <a:t>その他のアクチュエータ</a:t>
            </a:r>
            <a:endParaRPr lang="en-US" altLang="ja-JP" dirty="0" smtClean="0"/>
          </a:p>
          <a:p>
            <a:r>
              <a:rPr lang="en-US" altLang="ja-JP" dirty="0" smtClean="0"/>
              <a:t>6.6  DA</a:t>
            </a:r>
            <a:r>
              <a:rPr lang="ja-JP" altLang="en-US" dirty="0" smtClean="0"/>
              <a:t>変換器（</a:t>
            </a:r>
            <a:r>
              <a:rPr lang="en-US" altLang="ja-JP" dirty="0" smtClean="0"/>
              <a:t>DA</a:t>
            </a:r>
            <a:r>
              <a:rPr lang="ja-JP" altLang="en-US" dirty="0" smtClean="0"/>
              <a:t>コンバータ）</a:t>
            </a:r>
            <a:endParaRPr lang="en-US" altLang="ja-JP" dirty="0" smtClean="0"/>
          </a:p>
        </p:txBody>
      </p:sp>
      <p:sp>
        <p:nvSpPr>
          <p:cNvPr id="4" name="正方形/長方形 3"/>
          <p:cNvSpPr/>
          <p:nvPr/>
        </p:nvSpPr>
        <p:spPr>
          <a:xfrm>
            <a:off x="179512" y="4293096"/>
            <a:ext cx="5040560" cy="5760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380735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95536" y="908720"/>
            <a:ext cx="8568952" cy="3422840"/>
          </a:xfrm>
        </p:spPr>
        <p:txBody>
          <a:bodyPr>
            <a:normAutofit/>
          </a:bodyPr>
          <a:lstStyle/>
          <a:p>
            <a:r>
              <a:rPr lang="ja-JP" altLang="en-US" sz="2400" dirty="0" smtClean="0"/>
              <a:t>通常</a:t>
            </a:r>
            <a:r>
              <a:rPr lang="ja-JP" altLang="en-US" sz="2400" dirty="0"/>
              <a:t>のコンピュータには任意の</a:t>
            </a:r>
            <a:r>
              <a:rPr lang="ja-JP" altLang="en-US" sz="2400" dirty="0" smtClean="0"/>
              <a:t>電圧</a:t>
            </a:r>
            <a:r>
              <a:rPr lang="ja-JP" altLang="en-US" sz="2400" dirty="0"/>
              <a:t>を発生させる機能は持ち合わせて</a:t>
            </a:r>
            <a:r>
              <a:rPr lang="ja-JP" altLang="en-US" sz="2400" dirty="0" smtClean="0"/>
              <a:t>いない．そこで</a:t>
            </a:r>
            <a:r>
              <a:rPr lang="en-US" altLang="ja-JP" sz="2400" dirty="0" smtClean="0"/>
              <a:t>DA </a:t>
            </a:r>
            <a:r>
              <a:rPr lang="ja-JP" altLang="en-US" sz="2400" dirty="0" smtClean="0"/>
              <a:t>変換器（</a:t>
            </a:r>
            <a:r>
              <a:rPr lang="en-US" altLang="ja-JP" sz="2400" dirty="0"/>
              <a:t>DA </a:t>
            </a:r>
            <a:r>
              <a:rPr lang="ja-JP" altLang="en-US" sz="2400" dirty="0"/>
              <a:t>コンバータ</a:t>
            </a:r>
            <a:r>
              <a:rPr lang="ja-JP" altLang="en-US" sz="2400" dirty="0" smtClean="0"/>
              <a:t>）を用いる．</a:t>
            </a:r>
            <a:endParaRPr lang="en-US" altLang="ja-JP" sz="2400" dirty="0" smtClean="0"/>
          </a:p>
          <a:p>
            <a:r>
              <a:rPr lang="en-US" altLang="ja-JP" sz="2400" dirty="0" smtClean="0"/>
              <a:t>DA </a:t>
            </a:r>
            <a:r>
              <a:rPr lang="ja-JP" altLang="en-US" sz="2400" dirty="0"/>
              <a:t>変換器</a:t>
            </a:r>
            <a:r>
              <a:rPr lang="ja-JP" altLang="en-US" sz="2400" dirty="0" smtClean="0"/>
              <a:t>はコンピュータプログラム上</a:t>
            </a:r>
            <a:r>
              <a:rPr lang="ja-JP" altLang="en-US" sz="2400" dirty="0"/>
              <a:t>の数値を実際のアナログ電圧に変換する</a:t>
            </a:r>
            <a:r>
              <a:rPr lang="ja-JP" altLang="en-US" sz="2400" dirty="0" smtClean="0"/>
              <a:t>装置で</a:t>
            </a:r>
            <a:r>
              <a:rPr lang="ja-JP" altLang="en-US" sz="2400" dirty="0"/>
              <a:t>ある</a:t>
            </a:r>
            <a:r>
              <a:rPr lang="ja-JP" altLang="en-US" sz="2400" dirty="0" smtClean="0"/>
              <a:t>．</a:t>
            </a:r>
            <a:endParaRPr lang="en-US" altLang="ja-JP" sz="2400" dirty="0" smtClean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1048" y="2852936"/>
            <a:ext cx="5837928" cy="3573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7729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3528" y="764704"/>
            <a:ext cx="5987008" cy="578328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ja-JP" altLang="en-US" sz="4400" dirty="0" smtClean="0"/>
              <a:t>第</a:t>
            </a:r>
            <a:r>
              <a:rPr lang="en-US" altLang="ja-JP" sz="4400" dirty="0" smtClean="0"/>
              <a:t>6</a:t>
            </a:r>
            <a:r>
              <a:rPr lang="ja-JP" altLang="en-US" sz="4400" dirty="0" smtClean="0"/>
              <a:t>章のまとめ</a:t>
            </a:r>
            <a:endParaRPr kumimoji="1" lang="ja-JP" altLang="en-US" sz="4400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556792"/>
            <a:ext cx="8312824" cy="4809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7942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143000"/>
          </a:xfrm>
        </p:spPr>
        <p:txBody>
          <a:bodyPr/>
          <a:lstStyle/>
          <a:p>
            <a:r>
              <a:rPr kumimoji="1" lang="en-US" altLang="ja-JP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Information</a:t>
            </a:r>
            <a:endParaRPr kumimoji="1" lang="ja-JP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sz="half" idx="2"/>
          </p:nvPr>
        </p:nvSpPr>
        <p:spPr>
          <a:xfrm>
            <a:off x="4648200" y="1340768"/>
            <a:ext cx="4038600" cy="4434840"/>
          </a:xfrm>
        </p:spPr>
        <p:txBody>
          <a:bodyPr>
            <a:normAutofit lnSpcReduction="10000"/>
          </a:bodyPr>
          <a:lstStyle/>
          <a:p>
            <a:r>
              <a:rPr kumimoji="1" lang="ja-JP" altLang="en-US" dirty="0" smtClean="0"/>
              <a:t>このスライドは「</a:t>
            </a:r>
            <a:r>
              <a:rPr kumimoji="1" lang="ja-JP" altLang="en-US" dirty="0" smtClean="0">
                <a:hlinkClick r:id="rId2"/>
              </a:rPr>
              <a:t>イラストで学ぶロボット工学</a:t>
            </a:r>
            <a:r>
              <a:rPr kumimoji="1" lang="ja-JP" altLang="en-US" dirty="0" smtClean="0"/>
              <a:t>」を講義で活用したり，勉強会で利用したりするために提供されているスライドです．</a:t>
            </a:r>
            <a:endParaRPr kumimoji="1" lang="en-US" altLang="ja-JP" dirty="0" smtClean="0"/>
          </a:p>
          <a:p>
            <a:r>
              <a:rPr lang="ja-JP" altLang="en-US" dirty="0"/>
              <a:t>「</a:t>
            </a:r>
            <a:r>
              <a:rPr lang="ja-JP" altLang="en-US" dirty="0">
                <a:hlinkClick r:id="rId2"/>
              </a:rPr>
              <a:t>イラストで</a:t>
            </a:r>
            <a:r>
              <a:rPr lang="ja-JP" altLang="en-US" dirty="0" smtClean="0">
                <a:hlinkClick r:id="rId2"/>
              </a:rPr>
              <a:t>学ぶロボット工学</a:t>
            </a:r>
            <a:r>
              <a:rPr lang="ja-JP" altLang="en-US" dirty="0" smtClean="0"/>
              <a:t>」をご購入頂けていない方は，必ずご購入いただいてからご利用ください．</a:t>
            </a:r>
            <a:endParaRPr kumimoji="1" lang="ja-JP" altLang="en-US" dirty="0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787739" y="1856006"/>
            <a:ext cx="3403261" cy="4433888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19756" y="4741224"/>
            <a:ext cx="2095487" cy="2068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441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36307" y="620688"/>
            <a:ext cx="8229600" cy="667640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kumimoji="1" lang="en-US" altLang="ja-JP" sz="4400" dirty="0" smtClean="0"/>
              <a:t>STORY </a:t>
            </a:r>
            <a:r>
              <a:rPr kumimoji="1" lang="ja-JP" altLang="en-US" sz="4400" dirty="0" smtClean="0"/>
              <a:t>ロボット用アクチュエータ</a:t>
            </a:r>
            <a:endParaRPr kumimoji="1" lang="ja-JP" altLang="en-US" sz="44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51520" y="1288328"/>
            <a:ext cx="8229600" cy="2717656"/>
          </a:xfrm>
        </p:spPr>
        <p:txBody>
          <a:bodyPr>
            <a:normAutofit fontScale="85000" lnSpcReduction="20000"/>
          </a:bodyPr>
          <a:lstStyle/>
          <a:p>
            <a:r>
              <a:rPr lang="ja-JP" altLang="en-US" dirty="0"/>
              <a:t>ある日の昼下がり，研究所では博士と助手がティータイムで</a:t>
            </a:r>
            <a:r>
              <a:rPr lang="ja-JP" altLang="en-US" dirty="0" smtClean="0"/>
              <a:t>紅茶を</a:t>
            </a:r>
            <a:r>
              <a:rPr lang="ja-JP" altLang="en-US" dirty="0"/>
              <a:t>のみながら休憩時間を楽しんでいた．並進・回転運動と</a:t>
            </a:r>
            <a:r>
              <a:rPr lang="ja-JP" altLang="en-US" dirty="0" smtClean="0"/>
              <a:t>運動学を</a:t>
            </a:r>
            <a:r>
              <a:rPr lang="ja-JP" altLang="en-US" dirty="0"/>
              <a:t>覚えたホイールダック</a:t>
            </a:r>
            <a:r>
              <a:rPr lang="en-US" altLang="ja-JP" dirty="0"/>
              <a:t>2 </a:t>
            </a:r>
            <a:r>
              <a:rPr lang="ja-JP" altLang="en-US" dirty="0"/>
              <a:t>号は嬉しそうに，二人の周りを</a:t>
            </a:r>
            <a:r>
              <a:rPr lang="ja-JP" altLang="en-US" dirty="0" smtClean="0"/>
              <a:t>動いている．</a:t>
            </a:r>
            <a:endParaRPr lang="en-US" altLang="ja-JP" dirty="0" smtClean="0"/>
          </a:p>
          <a:p>
            <a:r>
              <a:rPr lang="ja-JP" altLang="en-US" dirty="0" smtClean="0"/>
              <a:t>ふと</a:t>
            </a:r>
            <a:r>
              <a:rPr lang="ja-JP" altLang="en-US" dirty="0"/>
              <a:t>，ティーカップを机におき，博士のほうを見る助手</a:t>
            </a:r>
            <a:r>
              <a:rPr lang="ja-JP" altLang="en-US" dirty="0" smtClean="0"/>
              <a:t>．助手</a:t>
            </a:r>
            <a:r>
              <a:rPr lang="ja-JP" altLang="en-US" dirty="0"/>
              <a:t>「博士．そういえばホイールダック</a:t>
            </a:r>
            <a:r>
              <a:rPr lang="en-US" altLang="ja-JP" dirty="0"/>
              <a:t>2 </a:t>
            </a:r>
            <a:r>
              <a:rPr lang="ja-JP" altLang="en-US" dirty="0"/>
              <a:t>号＠ホームで，</a:t>
            </a:r>
            <a:r>
              <a:rPr lang="ja-JP" altLang="en-US" dirty="0" smtClean="0"/>
              <a:t>新しくマニピュレータ</a:t>
            </a:r>
            <a:r>
              <a:rPr lang="ja-JP" altLang="en-US" dirty="0"/>
              <a:t>とかが付きましたけど，あの中身ってどういう</a:t>
            </a:r>
            <a:r>
              <a:rPr lang="ja-JP" altLang="en-US" dirty="0" smtClean="0"/>
              <a:t>風に</a:t>
            </a:r>
            <a:r>
              <a:rPr lang="ja-JP" altLang="en-US" dirty="0"/>
              <a:t>なってるんですか？ 腕を動かす部品とか</a:t>
            </a:r>
            <a:r>
              <a:rPr lang="en-US" altLang="ja-JP" dirty="0"/>
              <a:t>…</a:t>
            </a:r>
            <a:r>
              <a:rPr lang="ja-JP" altLang="en-US" dirty="0" smtClean="0"/>
              <a:t>」</a:t>
            </a:r>
            <a:endParaRPr lang="en-US" altLang="ja-JP" dirty="0" smtClean="0"/>
          </a:p>
          <a:p>
            <a:r>
              <a:rPr lang="ja-JP" altLang="en-US" dirty="0" smtClean="0"/>
              <a:t>博士</a:t>
            </a:r>
            <a:r>
              <a:rPr lang="ja-JP" altLang="en-US" dirty="0"/>
              <a:t>「ん？ </a:t>
            </a:r>
            <a:r>
              <a:rPr lang="ja-JP" altLang="en-US" dirty="0" smtClean="0"/>
              <a:t>アクチュエータ</a:t>
            </a:r>
            <a:r>
              <a:rPr lang="ja-JP" altLang="en-US" dirty="0"/>
              <a:t>のことかな？ いやー，機械設計のほとんどは工場長</a:t>
            </a:r>
            <a:r>
              <a:rPr lang="ja-JP" altLang="en-US" dirty="0" smtClean="0"/>
              <a:t>に任せた</a:t>
            </a:r>
            <a:r>
              <a:rPr lang="ja-JP" altLang="en-US" dirty="0"/>
              <a:t>からなー</a:t>
            </a:r>
            <a:r>
              <a:rPr lang="ja-JP" altLang="en-US" dirty="0" smtClean="0"/>
              <a:t>」その</a:t>
            </a:r>
            <a:r>
              <a:rPr lang="ja-JP" altLang="en-US" dirty="0"/>
              <a:t>とき，研究所のドアが開いて作業着を</a:t>
            </a:r>
            <a:r>
              <a:rPr lang="ja-JP" altLang="en-US" dirty="0" smtClean="0"/>
              <a:t>着たせい</a:t>
            </a:r>
            <a:r>
              <a:rPr lang="ja-JP" altLang="en-US" dirty="0"/>
              <a:t>精かん悍な顔つきの男性が入ってきた</a:t>
            </a:r>
            <a:r>
              <a:rPr lang="ja-JP" altLang="en-US" dirty="0" smtClean="0"/>
              <a:t>．</a:t>
            </a:r>
            <a:endParaRPr lang="en-US" altLang="ja-JP" dirty="0" smtClean="0"/>
          </a:p>
          <a:p>
            <a:r>
              <a:rPr lang="ja-JP" altLang="en-US" dirty="0" smtClean="0"/>
              <a:t>工場長</a:t>
            </a:r>
            <a:r>
              <a:rPr lang="ja-JP" altLang="en-US" dirty="0"/>
              <a:t>「アクチュエータの</a:t>
            </a:r>
            <a:r>
              <a:rPr lang="ja-JP" altLang="en-US" dirty="0" smtClean="0"/>
              <a:t>ことなら</a:t>
            </a:r>
            <a:r>
              <a:rPr lang="ja-JP" altLang="en-US" dirty="0"/>
              <a:t>俺に話させろ！</a:t>
            </a:r>
            <a:r>
              <a:rPr lang="ja-JP" altLang="en-US" dirty="0" smtClean="0"/>
              <a:t>」</a:t>
            </a:r>
            <a:endParaRPr lang="en-US" altLang="ja-JP" dirty="0" smtClean="0"/>
          </a:p>
          <a:p>
            <a:r>
              <a:rPr lang="ja-JP" altLang="en-US" dirty="0" smtClean="0"/>
              <a:t>博士</a:t>
            </a:r>
            <a:r>
              <a:rPr lang="ja-JP" altLang="en-US" dirty="0"/>
              <a:t>＆助手「</a:t>
            </a:r>
            <a:r>
              <a:rPr lang="ja-JP" altLang="en-US" dirty="0" err="1"/>
              <a:t>こっ</a:t>
            </a:r>
            <a:r>
              <a:rPr lang="en-US" altLang="ja-JP" dirty="0"/>
              <a:t>……</a:t>
            </a:r>
            <a:r>
              <a:rPr lang="ja-JP" altLang="en-US" dirty="0"/>
              <a:t>工場長！！</a:t>
            </a:r>
            <a:r>
              <a:rPr lang="ja-JP" altLang="en-US" dirty="0" smtClean="0"/>
              <a:t>」</a:t>
            </a:r>
            <a:endParaRPr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4437112"/>
            <a:ext cx="2562095" cy="2276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846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4833" y="823992"/>
            <a:ext cx="2530624" cy="650336"/>
          </a:xfrm>
        </p:spPr>
        <p:txBody>
          <a:bodyPr>
            <a:normAutofit/>
          </a:bodyPr>
          <a:lstStyle/>
          <a:p>
            <a:r>
              <a:rPr kumimoji="1" lang="en-US" altLang="ja-JP" sz="4400" dirty="0" smtClean="0"/>
              <a:t>Contents</a:t>
            </a:r>
            <a:endParaRPr kumimoji="1" lang="ja-JP" altLang="en-US" sz="44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6.1  </a:t>
            </a:r>
            <a:r>
              <a:rPr kumimoji="1" lang="ja-JP" altLang="en-US" dirty="0" smtClean="0"/>
              <a:t>ロボット用アクチュエータの種類</a:t>
            </a:r>
            <a:endParaRPr kumimoji="1" lang="en-US" altLang="ja-JP" dirty="0" smtClean="0"/>
          </a:p>
          <a:p>
            <a:r>
              <a:rPr lang="en-US" altLang="ja-JP" dirty="0" smtClean="0"/>
              <a:t>6</a:t>
            </a:r>
            <a:r>
              <a:rPr kumimoji="1" lang="en-US" altLang="ja-JP" dirty="0" smtClean="0"/>
              <a:t>.2  </a:t>
            </a:r>
            <a:r>
              <a:rPr kumimoji="1" lang="ja-JP" altLang="en-US" dirty="0" smtClean="0"/>
              <a:t>電磁駆動アクチュエータ</a:t>
            </a:r>
            <a:endParaRPr kumimoji="1" lang="en-US" altLang="ja-JP" dirty="0" smtClean="0"/>
          </a:p>
          <a:p>
            <a:r>
              <a:rPr lang="en-US" altLang="ja-JP" dirty="0" smtClean="0"/>
              <a:t>6.3  </a:t>
            </a:r>
            <a:r>
              <a:rPr lang="ja-JP" altLang="en-US" dirty="0" smtClean="0"/>
              <a:t>油圧駆動アクチュエータ</a:t>
            </a:r>
            <a:endParaRPr lang="en-US" altLang="ja-JP" dirty="0" smtClean="0"/>
          </a:p>
          <a:p>
            <a:r>
              <a:rPr lang="en-US" altLang="ja-JP" dirty="0"/>
              <a:t>6</a:t>
            </a:r>
            <a:r>
              <a:rPr lang="en-US" altLang="ja-JP" dirty="0" smtClean="0"/>
              <a:t>.4</a:t>
            </a:r>
            <a:r>
              <a:rPr lang="ja-JP" altLang="en-US" dirty="0" smtClean="0"/>
              <a:t>  空気圧駆動アクチュエータ</a:t>
            </a:r>
            <a:endParaRPr lang="en-US" altLang="ja-JP" dirty="0" smtClean="0"/>
          </a:p>
          <a:p>
            <a:r>
              <a:rPr lang="en-US" altLang="ja-JP" dirty="0" smtClean="0"/>
              <a:t>6.5  </a:t>
            </a:r>
            <a:r>
              <a:rPr lang="ja-JP" altLang="en-US" dirty="0" smtClean="0"/>
              <a:t>その他のアクチュエータ</a:t>
            </a:r>
            <a:endParaRPr lang="en-US" altLang="ja-JP" dirty="0" smtClean="0"/>
          </a:p>
          <a:p>
            <a:r>
              <a:rPr lang="en-US" altLang="ja-JP" dirty="0" smtClean="0"/>
              <a:t>6.6  DA</a:t>
            </a:r>
            <a:r>
              <a:rPr lang="ja-JP" altLang="en-US" dirty="0" smtClean="0"/>
              <a:t>変換器（</a:t>
            </a:r>
            <a:r>
              <a:rPr lang="en-US" altLang="ja-JP" dirty="0" smtClean="0"/>
              <a:t>DA</a:t>
            </a:r>
            <a:r>
              <a:rPr lang="ja-JP" altLang="en-US" dirty="0" smtClean="0"/>
              <a:t>コンバータ）</a:t>
            </a:r>
            <a:endParaRPr lang="en-US" altLang="ja-JP" dirty="0" smtClean="0"/>
          </a:p>
        </p:txBody>
      </p:sp>
      <p:sp>
        <p:nvSpPr>
          <p:cNvPr id="4" name="正方形/長方形 3"/>
          <p:cNvSpPr/>
          <p:nvPr/>
        </p:nvSpPr>
        <p:spPr>
          <a:xfrm>
            <a:off x="251520" y="1844824"/>
            <a:ext cx="5832648" cy="5760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475870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3528" y="1052736"/>
            <a:ext cx="8424936" cy="3422840"/>
          </a:xfrm>
        </p:spPr>
        <p:txBody>
          <a:bodyPr>
            <a:noAutofit/>
          </a:bodyPr>
          <a:lstStyle/>
          <a:p>
            <a:r>
              <a:rPr lang="ja-JP" altLang="en-US" sz="2400" dirty="0" smtClean="0"/>
              <a:t>ホイールダック</a:t>
            </a:r>
            <a:r>
              <a:rPr lang="en-US" altLang="ja-JP" sz="2400" dirty="0"/>
              <a:t>2 </a:t>
            </a:r>
            <a:r>
              <a:rPr lang="ja-JP" altLang="en-US" sz="2400" dirty="0"/>
              <a:t>号にマニピュレータ制御を実装していくわけであるが，その際に</a:t>
            </a:r>
            <a:r>
              <a:rPr lang="ja-JP" altLang="en-US" sz="2400" dirty="0" smtClean="0"/>
              <a:t>必要</a:t>
            </a:r>
            <a:r>
              <a:rPr lang="ja-JP" altLang="en-US" sz="2400" dirty="0"/>
              <a:t>となるのが，ロボット用アクチュエータやセンサの知識である</a:t>
            </a:r>
            <a:r>
              <a:rPr lang="ja-JP" altLang="en-US" sz="2400" dirty="0" smtClean="0"/>
              <a:t>．</a:t>
            </a:r>
            <a:endParaRPr lang="en-US" altLang="ja-JP" sz="2400" dirty="0" smtClean="0"/>
          </a:p>
          <a:p>
            <a:r>
              <a:rPr lang="ja-JP" altLang="en-US" sz="2400" dirty="0" smtClean="0"/>
              <a:t>一般</a:t>
            </a:r>
            <a:r>
              <a:rPr lang="ja-JP" altLang="en-US" sz="2400" dirty="0"/>
              <a:t>にロボット用アクチュエータの選定のポイントとしては，コスト，</a:t>
            </a:r>
            <a:r>
              <a:rPr lang="ja-JP" altLang="en-US" sz="2400" dirty="0" smtClean="0"/>
              <a:t>発生力</a:t>
            </a:r>
            <a:r>
              <a:rPr lang="ja-JP" altLang="en-US" sz="2400" dirty="0"/>
              <a:t>（発生トルク），耐久性，質量，速度や応答性</a:t>
            </a:r>
            <a:r>
              <a:rPr lang="ja-JP" altLang="en-US" sz="2400" dirty="0" smtClean="0"/>
              <a:t>などである．</a:t>
            </a:r>
            <a:endParaRPr lang="en-US" altLang="ja-JP" sz="2400" dirty="0" smtClean="0"/>
          </a:p>
          <a:p>
            <a:r>
              <a:rPr lang="ja-JP" altLang="en-US" sz="2400" dirty="0" smtClean="0"/>
              <a:t>駆動部</a:t>
            </a:r>
            <a:r>
              <a:rPr lang="ja-JP" altLang="en-US" sz="2400" dirty="0"/>
              <a:t>が回転するものを</a:t>
            </a:r>
            <a:r>
              <a:rPr lang="ja-JP" altLang="en-US" sz="2400" dirty="0" smtClean="0"/>
              <a:t>ロータリアクチュエータ，</a:t>
            </a:r>
            <a:r>
              <a:rPr lang="ja-JP" altLang="en-US" sz="2400" dirty="0"/>
              <a:t>前後方向に動作</a:t>
            </a:r>
            <a:r>
              <a:rPr lang="ja-JP" altLang="en-US" sz="2400" dirty="0" smtClean="0"/>
              <a:t>するものをリニアアクチュエータと呼ぶ．</a:t>
            </a:r>
            <a:endParaRPr lang="en-US" altLang="ja-JP" sz="2400" dirty="0" smtClean="0"/>
          </a:p>
          <a:p>
            <a:r>
              <a:rPr lang="ja-JP" altLang="en-US" sz="2400" dirty="0" smtClean="0"/>
              <a:t>アクチュエータ</a:t>
            </a:r>
            <a:r>
              <a:rPr lang="ja-JP" altLang="en-US" sz="2400" dirty="0"/>
              <a:t>の駆動原理に注目し</a:t>
            </a:r>
            <a:r>
              <a:rPr lang="ja-JP" altLang="en-US" sz="2400" dirty="0" smtClean="0"/>
              <a:t>，電磁</a:t>
            </a:r>
            <a:r>
              <a:rPr lang="ja-JP" altLang="en-US" sz="2400" dirty="0"/>
              <a:t>駆動，油圧駆動，空気圧駆動，その他の</a:t>
            </a:r>
            <a:r>
              <a:rPr lang="en-US" altLang="ja-JP" sz="2400" dirty="0"/>
              <a:t>4 </a:t>
            </a:r>
            <a:r>
              <a:rPr lang="ja-JP" altLang="en-US" sz="2400" dirty="0" err="1"/>
              <a:t>つに</a:t>
            </a:r>
            <a:r>
              <a:rPr lang="ja-JP" altLang="en-US" sz="2400" dirty="0"/>
              <a:t>分類して解説していく</a:t>
            </a:r>
            <a:r>
              <a:rPr lang="ja-JP" altLang="en-US" sz="2400" dirty="0" smtClean="0"/>
              <a:t>．</a:t>
            </a:r>
            <a:endParaRPr lang="en-US" altLang="ja-JP" sz="2400" dirty="0" smtClean="0"/>
          </a:p>
        </p:txBody>
      </p:sp>
    </p:spTree>
    <p:extLst>
      <p:ext uri="{BB962C8B-B14F-4D97-AF65-F5344CB8AC3E}">
        <p14:creationId xmlns:p14="http://schemas.microsoft.com/office/powerpoint/2010/main" val="11617813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147248" cy="708688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kumimoji="1" lang="en-US" altLang="ja-JP" sz="4400" dirty="0" smtClean="0"/>
              <a:t>Contents</a:t>
            </a:r>
            <a:endParaRPr kumimoji="1" lang="ja-JP" altLang="en-US" sz="44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6.1  </a:t>
            </a:r>
            <a:r>
              <a:rPr kumimoji="1" lang="ja-JP" altLang="en-US" dirty="0" smtClean="0"/>
              <a:t>ロボット用アクチュエータの種類</a:t>
            </a:r>
            <a:endParaRPr kumimoji="1" lang="en-US" altLang="ja-JP" dirty="0" smtClean="0"/>
          </a:p>
          <a:p>
            <a:r>
              <a:rPr lang="en-US" altLang="ja-JP" dirty="0" smtClean="0"/>
              <a:t>6</a:t>
            </a:r>
            <a:r>
              <a:rPr kumimoji="1" lang="en-US" altLang="ja-JP" dirty="0" smtClean="0"/>
              <a:t>.2  </a:t>
            </a:r>
            <a:r>
              <a:rPr kumimoji="1" lang="ja-JP" altLang="en-US" dirty="0" smtClean="0"/>
              <a:t>電磁駆動アクチュエータ</a:t>
            </a:r>
            <a:endParaRPr kumimoji="1" lang="en-US" altLang="ja-JP" dirty="0" smtClean="0"/>
          </a:p>
          <a:p>
            <a:r>
              <a:rPr lang="en-US" altLang="ja-JP" dirty="0" smtClean="0"/>
              <a:t>6.3  </a:t>
            </a:r>
            <a:r>
              <a:rPr lang="ja-JP" altLang="en-US" dirty="0" smtClean="0"/>
              <a:t>油圧駆動アクチュエータ</a:t>
            </a:r>
            <a:endParaRPr lang="en-US" altLang="ja-JP" dirty="0" smtClean="0"/>
          </a:p>
          <a:p>
            <a:r>
              <a:rPr lang="en-US" altLang="ja-JP" dirty="0"/>
              <a:t>6</a:t>
            </a:r>
            <a:r>
              <a:rPr lang="en-US" altLang="ja-JP" dirty="0" smtClean="0"/>
              <a:t>.4</a:t>
            </a:r>
            <a:r>
              <a:rPr lang="ja-JP" altLang="en-US" dirty="0" smtClean="0"/>
              <a:t>  空気圧駆動アクチュエータ</a:t>
            </a:r>
            <a:endParaRPr lang="en-US" altLang="ja-JP" dirty="0" smtClean="0"/>
          </a:p>
          <a:p>
            <a:r>
              <a:rPr lang="en-US" altLang="ja-JP" dirty="0" smtClean="0"/>
              <a:t>6.5  </a:t>
            </a:r>
            <a:r>
              <a:rPr lang="ja-JP" altLang="en-US" dirty="0" smtClean="0"/>
              <a:t>その他のアクチュエータ</a:t>
            </a:r>
            <a:endParaRPr lang="en-US" altLang="ja-JP" dirty="0" smtClean="0"/>
          </a:p>
          <a:p>
            <a:r>
              <a:rPr lang="en-US" altLang="ja-JP" dirty="0" smtClean="0"/>
              <a:t>6.6  DA</a:t>
            </a:r>
            <a:r>
              <a:rPr lang="ja-JP" altLang="en-US" dirty="0" smtClean="0"/>
              <a:t>変換器（</a:t>
            </a:r>
            <a:r>
              <a:rPr lang="en-US" altLang="ja-JP" dirty="0" smtClean="0"/>
              <a:t>DA</a:t>
            </a:r>
            <a:r>
              <a:rPr lang="ja-JP" altLang="en-US" dirty="0" smtClean="0"/>
              <a:t>コンバータ）</a:t>
            </a:r>
            <a:endParaRPr lang="en-US" altLang="ja-JP" dirty="0" smtClean="0"/>
          </a:p>
        </p:txBody>
      </p:sp>
      <p:sp>
        <p:nvSpPr>
          <p:cNvPr id="4" name="正方形/長方形 3"/>
          <p:cNvSpPr/>
          <p:nvPr/>
        </p:nvSpPr>
        <p:spPr>
          <a:xfrm>
            <a:off x="251520" y="2348880"/>
            <a:ext cx="5040560" cy="5760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71915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49225" y="764704"/>
            <a:ext cx="7021158" cy="714139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altLang="ja-JP" sz="4400" dirty="0" smtClean="0"/>
              <a:t>6</a:t>
            </a:r>
            <a:r>
              <a:rPr kumimoji="1" lang="en-US" altLang="ja-JP" sz="4400" dirty="0" smtClean="0"/>
              <a:t>.2.1 </a:t>
            </a:r>
            <a:r>
              <a:rPr kumimoji="1" lang="ja-JP" altLang="en-US" sz="4400" dirty="0" smtClean="0"/>
              <a:t>直流モータの仕組み</a:t>
            </a:r>
            <a:r>
              <a:rPr kumimoji="1" lang="en-US" altLang="ja-JP" sz="4400" dirty="0" smtClean="0"/>
              <a:t>(1)</a:t>
            </a:r>
            <a:endParaRPr kumimoji="1" lang="ja-JP" altLang="en-US" sz="44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49225" y="1628800"/>
            <a:ext cx="8229600" cy="4389120"/>
          </a:xfrm>
        </p:spPr>
        <p:txBody>
          <a:bodyPr>
            <a:normAutofit/>
          </a:bodyPr>
          <a:lstStyle/>
          <a:p>
            <a:r>
              <a:rPr lang="ja-JP" altLang="en-US" sz="2400" dirty="0"/>
              <a:t>電磁駆動アクチュエータは，磁界中に電流を流すことで力を生じる</a:t>
            </a:r>
            <a:r>
              <a:rPr lang="ja-JP" altLang="en-US" sz="2400" dirty="0" smtClean="0"/>
              <a:t>ローレンツ力</a:t>
            </a:r>
            <a:r>
              <a:rPr lang="ja-JP" altLang="en-US" sz="2400" dirty="0"/>
              <a:t>や，磁力を駆動に利用するアクチュエータの総称である</a:t>
            </a:r>
            <a:r>
              <a:rPr lang="ja-JP" altLang="en-US" sz="2400" dirty="0" smtClean="0"/>
              <a:t>．</a:t>
            </a:r>
            <a:endParaRPr lang="en-US" altLang="ja-JP" sz="2400" dirty="0" smtClean="0"/>
          </a:p>
          <a:p>
            <a:r>
              <a:rPr lang="ja-JP" altLang="en-US" sz="2400" dirty="0" smtClean="0"/>
              <a:t>電磁</a:t>
            </a:r>
            <a:r>
              <a:rPr lang="ja-JP" altLang="en-US" sz="2400" dirty="0"/>
              <a:t>駆動</a:t>
            </a:r>
            <a:r>
              <a:rPr lang="ja-JP" altLang="en-US" sz="2400" dirty="0" smtClean="0"/>
              <a:t>アクチュエータは駆動</a:t>
            </a:r>
            <a:r>
              <a:rPr lang="ja-JP" altLang="en-US" sz="2400" dirty="0"/>
              <a:t>原理によりさらに細分化され，直流モータ，交流モータ，</a:t>
            </a:r>
            <a:r>
              <a:rPr lang="ja-JP" altLang="en-US" sz="2400" dirty="0" smtClean="0"/>
              <a:t>ステッピングモータ</a:t>
            </a:r>
            <a:r>
              <a:rPr lang="ja-JP" altLang="en-US" sz="2400" dirty="0"/>
              <a:t>などの種類が存在する．</a:t>
            </a:r>
          </a:p>
          <a:p>
            <a:r>
              <a:rPr lang="ja-JP" altLang="en-US" sz="2400" dirty="0" smtClean="0"/>
              <a:t>講義では代表的</a:t>
            </a:r>
            <a:r>
              <a:rPr lang="ja-JP" altLang="en-US" sz="2400" dirty="0"/>
              <a:t>な電磁駆動アクチュエータとして</a:t>
            </a:r>
            <a:r>
              <a:rPr lang="ja-JP" altLang="en-US" sz="2400" dirty="0" smtClean="0"/>
              <a:t>，直流モータに</a:t>
            </a:r>
            <a:r>
              <a:rPr lang="ja-JP" altLang="en-US" sz="2400" dirty="0"/>
              <a:t>ついて取り扱う</a:t>
            </a:r>
            <a:r>
              <a:rPr lang="ja-JP" altLang="en-US" sz="2400" dirty="0" smtClean="0"/>
              <a:t>．</a:t>
            </a:r>
            <a:endParaRPr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8946615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95536" y="762894"/>
            <a:ext cx="6877142" cy="704578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altLang="ja-JP" sz="4400" dirty="0" smtClean="0"/>
              <a:t>6</a:t>
            </a:r>
            <a:r>
              <a:rPr kumimoji="1" lang="en-US" altLang="ja-JP" sz="4400" dirty="0" smtClean="0"/>
              <a:t>.2.1 </a:t>
            </a:r>
            <a:r>
              <a:rPr kumimoji="1" lang="ja-JP" altLang="en-US" sz="4400" dirty="0" smtClean="0"/>
              <a:t>直流モータの仕組み</a:t>
            </a:r>
            <a:r>
              <a:rPr kumimoji="1" lang="en-US" altLang="ja-JP" sz="4400" dirty="0" smtClean="0"/>
              <a:t>(2)</a:t>
            </a:r>
            <a:endParaRPr kumimoji="1" lang="ja-JP" altLang="en-US" sz="44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09816" y="1556792"/>
            <a:ext cx="8694775" cy="2126696"/>
          </a:xfrm>
        </p:spPr>
        <p:txBody>
          <a:bodyPr>
            <a:noAutofit/>
          </a:bodyPr>
          <a:lstStyle/>
          <a:p>
            <a:r>
              <a:rPr lang="ja-JP" altLang="en-US" sz="2400" dirty="0" smtClean="0"/>
              <a:t>コイル</a:t>
            </a:r>
            <a:r>
              <a:rPr lang="ja-JP" altLang="en-US" sz="2400" dirty="0"/>
              <a:t>の左右を磁石で挟み，磁場中のコイルに電流を流し</a:t>
            </a:r>
            <a:r>
              <a:rPr lang="ja-JP" altLang="en-US" sz="2400" dirty="0" smtClean="0"/>
              <a:t>，ローレンツ力により軸</a:t>
            </a:r>
            <a:r>
              <a:rPr lang="ja-JP" altLang="en-US" sz="2400" dirty="0"/>
              <a:t>が回転する</a:t>
            </a:r>
            <a:r>
              <a:rPr lang="ja-JP" altLang="en-US" sz="2400" dirty="0" smtClean="0"/>
              <a:t>．</a:t>
            </a:r>
            <a:endParaRPr lang="en-US" altLang="ja-JP" sz="2400" dirty="0" smtClean="0"/>
          </a:p>
          <a:p>
            <a:r>
              <a:rPr lang="ja-JP" altLang="en-US" sz="2400" dirty="0" smtClean="0"/>
              <a:t>入力された電流と発生する軸トルクが比例する．この比例定数をモータのトルク定数と言う</a:t>
            </a:r>
            <a:endParaRPr lang="en-US" altLang="ja-JP" sz="2400" dirty="0" smtClean="0"/>
          </a:p>
          <a:p>
            <a:r>
              <a:rPr lang="ja-JP" altLang="en-US" sz="2400" dirty="0" smtClean="0"/>
              <a:t>大きな</a:t>
            </a:r>
            <a:r>
              <a:rPr lang="ja-JP" altLang="en-US" sz="2400" dirty="0"/>
              <a:t>トルクを発生させる</a:t>
            </a:r>
            <a:r>
              <a:rPr lang="ja-JP" altLang="en-US" sz="2400" dirty="0" smtClean="0"/>
              <a:t>こと</a:t>
            </a:r>
            <a:r>
              <a:rPr lang="ja-JP" altLang="en-US" sz="2400" dirty="0"/>
              <a:t>が難しい</a:t>
            </a:r>
            <a:r>
              <a:rPr lang="ja-JP" altLang="en-US" sz="2400" dirty="0" smtClean="0"/>
              <a:t>．ギア</a:t>
            </a:r>
            <a:r>
              <a:rPr lang="ja-JP" altLang="en-US" sz="2400" dirty="0"/>
              <a:t>を組み合わせると回転速度の低下や質量の増加などを</a:t>
            </a:r>
            <a:r>
              <a:rPr lang="ja-JP" altLang="en-US" sz="2400" dirty="0" smtClean="0"/>
              <a:t>招く．ブラシの摩耗により寿命が短い．</a:t>
            </a:r>
            <a:endParaRPr lang="en-US" altLang="ja-JP" sz="2400" dirty="0" smtClean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2859" y="4005064"/>
            <a:ext cx="3259638" cy="2736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8200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3528" y="763141"/>
            <a:ext cx="6964861" cy="560855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altLang="ja-JP" sz="4400" dirty="0" smtClean="0"/>
              <a:t>6</a:t>
            </a:r>
            <a:r>
              <a:rPr kumimoji="1" lang="en-US" altLang="ja-JP" sz="4400" dirty="0" smtClean="0"/>
              <a:t>.2.2 </a:t>
            </a:r>
            <a:r>
              <a:rPr kumimoji="1" lang="ja-JP" altLang="en-US" sz="4400" dirty="0" smtClean="0"/>
              <a:t>直流モータのトルク制御</a:t>
            </a:r>
            <a:endParaRPr kumimoji="1" lang="ja-JP" altLang="en-US" sz="44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94679" y="1323996"/>
            <a:ext cx="8694775" cy="2126696"/>
          </a:xfrm>
        </p:spPr>
        <p:txBody>
          <a:bodyPr/>
          <a:lstStyle/>
          <a:p>
            <a:r>
              <a:rPr lang="ja-JP" altLang="en-US" sz="2400" dirty="0" smtClean="0"/>
              <a:t>マニピュレータ</a:t>
            </a:r>
            <a:r>
              <a:rPr lang="ja-JP" altLang="en-US" sz="2400" dirty="0"/>
              <a:t>の場合</a:t>
            </a:r>
            <a:r>
              <a:rPr lang="ja-JP" altLang="en-US" sz="2400" dirty="0" smtClean="0"/>
              <a:t>には</a:t>
            </a:r>
            <a:r>
              <a:rPr lang="ja-JP" altLang="en-US" sz="2400" dirty="0"/>
              <a:t>，モータの軸</a:t>
            </a:r>
            <a:r>
              <a:rPr lang="ja-JP" altLang="en-US" sz="2400" dirty="0" smtClean="0"/>
              <a:t>トルクを</a:t>
            </a:r>
            <a:r>
              <a:rPr lang="ja-JP" altLang="en-US" sz="2400" dirty="0"/>
              <a:t>制御用コンピュータによって制御したい</a:t>
            </a:r>
            <a:r>
              <a:rPr lang="ja-JP" altLang="en-US" sz="2400" dirty="0" smtClean="0"/>
              <a:t>．</a:t>
            </a:r>
            <a:endParaRPr lang="ja-JP" altLang="en-US" sz="2400" dirty="0"/>
          </a:p>
          <a:p>
            <a:r>
              <a:rPr lang="ja-JP" altLang="en-US" sz="2400" dirty="0" smtClean="0"/>
              <a:t>モータドライバは</a:t>
            </a:r>
            <a:r>
              <a:rPr lang="ja-JP" altLang="en-US" sz="2400" dirty="0"/>
              <a:t>，</a:t>
            </a:r>
            <a:r>
              <a:rPr lang="ja-JP" altLang="en-US" sz="2400" dirty="0" smtClean="0"/>
              <a:t>モータを駆動させる</a:t>
            </a:r>
            <a:r>
              <a:rPr lang="ja-JP" altLang="en-US" sz="2400" dirty="0"/>
              <a:t>装置であり</a:t>
            </a:r>
            <a:r>
              <a:rPr lang="ja-JP" altLang="en-US" sz="2400" dirty="0" smtClean="0"/>
              <a:t>，に</a:t>
            </a:r>
            <a:r>
              <a:rPr lang="ja-JP" altLang="en-US" sz="2400" dirty="0"/>
              <a:t>入力</a:t>
            </a:r>
            <a:r>
              <a:rPr lang="ja-JP" altLang="en-US" sz="2400" dirty="0" smtClean="0"/>
              <a:t>電圧に比例した</a:t>
            </a:r>
            <a:r>
              <a:rPr lang="ja-JP" altLang="en-US" sz="2400" dirty="0"/>
              <a:t>出力</a:t>
            </a:r>
            <a:r>
              <a:rPr lang="ja-JP" altLang="en-US" sz="2400" dirty="0" smtClean="0"/>
              <a:t>電流を</a:t>
            </a:r>
            <a:r>
              <a:rPr lang="ja-JP" altLang="en-US" sz="2400" dirty="0"/>
              <a:t>発生</a:t>
            </a:r>
            <a:r>
              <a:rPr lang="ja-JP" altLang="en-US" sz="2400" dirty="0" smtClean="0"/>
              <a:t>させる．</a:t>
            </a:r>
            <a:endParaRPr lang="en-US" altLang="ja-JP" sz="2400" dirty="0" smtClean="0"/>
          </a:p>
          <a:p>
            <a:r>
              <a:rPr lang="ja-JP" altLang="en-US" sz="2400" dirty="0" smtClean="0"/>
              <a:t>目標</a:t>
            </a:r>
            <a:r>
              <a:rPr lang="ja-JP" altLang="en-US" sz="2400" dirty="0"/>
              <a:t>トルクに対応した電圧を</a:t>
            </a:r>
            <a:r>
              <a:rPr lang="ja-JP" altLang="en-US" sz="2400" dirty="0" smtClean="0"/>
              <a:t>モータドライバ</a:t>
            </a:r>
            <a:r>
              <a:rPr lang="ja-JP" altLang="en-US" sz="2400" dirty="0"/>
              <a:t>に入力することで</a:t>
            </a:r>
            <a:r>
              <a:rPr lang="ja-JP" altLang="en-US" sz="2400" dirty="0" smtClean="0"/>
              <a:t>，モータ軸に目標</a:t>
            </a:r>
            <a:r>
              <a:rPr lang="ja-JP" altLang="en-US" sz="2400" dirty="0"/>
              <a:t>トルクを発生させることができる</a:t>
            </a:r>
            <a:r>
              <a:rPr lang="ja-JP" altLang="en-US" sz="2400" dirty="0" smtClean="0"/>
              <a:t>．</a:t>
            </a:r>
            <a:endParaRPr lang="en-US" altLang="ja-JP" sz="2400" dirty="0" smtClean="0"/>
          </a:p>
          <a:p>
            <a:pPr marL="0" indent="0">
              <a:buNone/>
            </a:pPr>
            <a:endParaRPr lang="en-US" altLang="ja-JP" dirty="0" smtClean="0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679" y="4509120"/>
            <a:ext cx="6006504" cy="1416972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153" y="3717032"/>
            <a:ext cx="2584746" cy="2932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66174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リゾート">
  <a:themeElements>
    <a:clrScheme name="リゾート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リゾート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リゾート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11965</TotalTime>
  <Words>1171</Words>
  <Application>Microsoft Office PowerPoint</Application>
  <PresentationFormat>画面に合わせる (4:3)</PresentationFormat>
  <Paragraphs>87</Paragraphs>
  <Slides>18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18</vt:i4>
      </vt:variant>
    </vt:vector>
  </HeadingPairs>
  <TitlesOfParts>
    <vt:vector size="25" baseType="lpstr">
      <vt:lpstr>HGP明朝E</vt:lpstr>
      <vt:lpstr>ＭＳ Ｐゴシック</vt:lpstr>
      <vt:lpstr>Calibri</vt:lpstr>
      <vt:lpstr>Constantia</vt:lpstr>
      <vt:lpstr>Wingdings</vt:lpstr>
      <vt:lpstr>Wingdings 2</vt:lpstr>
      <vt:lpstr>リゾート</vt:lpstr>
      <vt:lpstr>ロボット工学 第6回　ロボット用アクチュエータ</vt:lpstr>
      <vt:lpstr>Information</vt:lpstr>
      <vt:lpstr>STORY ロボット用アクチュエータ</vt:lpstr>
      <vt:lpstr>Contents</vt:lpstr>
      <vt:lpstr>PowerPoint プレゼンテーション</vt:lpstr>
      <vt:lpstr>Contents</vt:lpstr>
      <vt:lpstr>6.2.1 直流モータの仕組み(1)</vt:lpstr>
      <vt:lpstr>6.2.1 直流モータの仕組み(2)</vt:lpstr>
      <vt:lpstr>6.2.2 直流モータのトルク制御</vt:lpstr>
      <vt:lpstr>Contents</vt:lpstr>
      <vt:lpstr>PowerPoint プレゼンテーション</vt:lpstr>
      <vt:lpstr>Contents</vt:lpstr>
      <vt:lpstr>PowerPoint プレゼンテーション</vt:lpstr>
      <vt:lpstr>Contents</vt:lpstr>
      <vt:lpstr>6.5.1 超音波アクチュエータ</vt:lpstr>
      <vt:lpstr>Contents</vt:lpstr>
      <vt:lpstr>PowerPoint プレゼンテーション</vt:lpstr>
      <vt:lpstr>第6章のまとめ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人工知能概論 </dc:title>
  <dc:creator>user</dc:creator>
  <cp:lastModifiedBy>BHD2013</cp:lastModifiedBy>
  <cp:revision>221</cp:revision>
  <cp:lastPrinted>2013-10-08T03:26:13Z</cp:lastPrinted>
  <dcterms:created xsi:type="dcterms:W3CDTF">2012-07-12T01:49:14Z</dcterms:created>
  <dcterms:modified xsi:type="dcterms:W3CDTF">2018-02-03T07:29:13Z</dcterms:modified>
</cp:coreProperties>
</file>