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473" r:id="rId2"/>
    <p:sldId id="474" r:id="rId3"/>
    <p:sldId id="408" r:id="rId4"/>
    <p:sldId id="447" r:id="rId5"/>
    <p:sldId id="506" r:id="rId6"/>
    <p:sldId id="522" r:id="rId7"/>
    <p:sldId id="510" r:id="rId8"/>
    <p:sldId id="511" r:id="rId9"/>
    <p:sldId id="523" r:id="rId10"/>
    <p:sldId id="524" r:id="rId11"/>
    <p:sldId id="525" r:id="rId12"/>
    <p:sldId id="526" r:id="rId13"/>
    <p:sldId id="527" r:id="rId14"/>
    <p:sldId id="528" r:id="rId15"/>
    <p:sldId id="529" r:id="rId16"/>
    <p:sldId id="513" r:id="rId17"/>
    <p:sldId id="530" r:id="rId18"/>
    <p:sldId id="531" r:id="rId19"/>
    <p:sldId id="468" r:id="rId20"/>
  </p:sldIdLst>
  <p:sldSz cx="9144000" cy="6858000" type="screen4x3"/>
  <p:notesSz cx="674211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0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2063F-5B66-4DE5-B723-E7B075FE503A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BE2F-0215-46CF-AC68-46A0019180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517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290CC-E165-4975-A2DF-AB660994BD7B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3144C-85AE-4336-A6C0-89584B5273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89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2018/2/3</a:t>
            </a:fld>
            <a:endParaRPr kumimoji="1" lang="ja-JP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mazon.co.jp/gp/product/4061538233/ref=as_li_ss_tl?ie=UTF8&amp;camp=247&amp;creative=7399&amp;creativeASIN=4061538233&amp;linkCode=as2&amp;tag=tanichustudio-2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ロボット工学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2400" dirty="0" smtClean="0"/>
              <a:t>第</a:t>
            </a:r>
            <a:r>
              <a:rPr lang="en-US" altLang="ja-JP" sz="2400" dirty="0" smtClean="0"/>
              <a:t>7</a:t>
            </a:r>
            <a:r>
              <a:rPr lang="ja-JP" altLang="en-US" sz="2400" dirty="0" smtClean="0"/>
              <a:t>回　ロボット用センサ</a:t>
            </a:r>
            <a:endParaRPr kumimoji="1" lang="ja-JP" altLang="en-US" sz="2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55576" y="3843442"/>
            <a:ext cx="7854696" cy="1752600"/>
          </a:xfrm>
        </p:spPr>
        <p:txBody>
          <a:bodyPr/>
          <a:lstStyle/>
          <a:p>
            <a:r>
              <a:rPr lang="ja-JP" altLang="en-US" dirty="0" smtClean="0"/>
              <a:t>福岡工業大学 工学部 知能機械工学科</a:t>
            </a:r>
            <a:endParaRPr lang="en-US" altLang="ja-JP" dirty="0" smtClean="0"/>
          </a:p>
          <a:p>
            <a:r>
              <a:rPr kumimoji="1" lang="ja-JP" altLang="en-US" dirty="0" smtClean="0"/>
              <a:t>木野　仁</a:t>
            </a:r>
            <a:endParaRPr kumimoji="1" lang="ja-JP" altLang="en-US" dirty="0"/>
          </a:p>
        </p:txBody>
      </p:sp>
      <p:pic>
        <p:nvPicPr>
          <p:cNvPr id="4" name="Picture 1" descr="C:\Users\user\Dropbox\8_lecture\13講義\人工知能概論\ホイールダック２号\ペンロボ背景透明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71" y="0"/>
            <a:ext cx="1981196" cy="198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204073" y="5061947"/>
            <a:ext cx="8939927" cy="187220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bg1"/>
                </a:solidFill>
              </a:rPr>
              <a:t>本サイトで提供されるコンテンツの著作権は，木野仁，谷口忠大，峰岸桃，（株）講談社にある．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bg1"/>
                </a:solidFill>
              </a:rPr>
              <a:t>非営利目的に限り，ファイルのダウンロード，印刷，複製，大量の印刷を自由に行ってよい．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chemeClr val="bg1"/>
                </a:solidFill>
              </a:rPr>
              <a:t>講義や勉強会などで配布し，利用していただくのも大歓迎である</a:t>
            </a:r>
            <a:r>
              <a:rPr lang="ja-JP" altLang="en-US" dirty="0" smtClean="0">
                <a:solidFill>
                  <a:schemeClr val="bg1"/>
                </a:solidFill>
              </a:rPr>
              <a:t>．ただし</a:t>
            </a:r>
            <a:r>
              <a:rPr lang="ja-JP" altLang="en-US" dirty="0">
                <a:solidFill>
                  <a:schemeClr val="bg1"/>
                </a:solidFill>
              </a:rPr>
              <a:t>，そうして作ったものを無断で販売することを禁止する．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dirty="0" smtClean="0">
                <a:solidFill>
                  <a:schemeClr val="bg1"/>
                </a:solidFill>
              </a:rPr>
              <a:t>つね</a:t>
            </a:r>
            <a:r>
              <a:rPr lang="ja-JP" altLang="en-US" dirty="0">
                <a:solidFill>
                  <a:schemeClr val="bg1"/>
                </a:solidFill>
              </a:rPr>
              <a:t>に最新版を配布したいので，ファイルのネット上での再配布も禁止する．</a:t>
            </a:r>
          </a:p>
          <a:p>
            <a:pPr marL="0" indent="0">
              <a:buNone/>
            </a:pPr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48" y="260648"/>
            <a:ext cx="2351703" cy="26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3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637460"/>
            <a:ext cx="6770162" cy="70330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7.3.1 </a:t>
            </a:r>
            <a:r>
              <a:rPr kumimoji="1" lang="ja-JP" altLang="en-US" sz="4400" dirty="0" smtClean="0"/>
              <a:t>角速度センサの仕組み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6983" y="1340768"/>
            <a:ext cx="8694775" cy="2126696"/>
          </a:xfrm>
        </p:spPr>
        <p:txBody>
          <a:bodyPr/>
          <a:lstStyle/>
          <a:p>
            <a:r>
              <a:rPr lang="ja-JP" altLang="en-US" sz="2400" dirty="0" smtClean="0"/>
              <a:t>直流</a:t>
            </a:r>
            <a:r>
              <a:rPr lang="ja-JP" altLang="en-US" sz="2400" dirty="0"/>
              <a:t>モータで</a:t>
            </a:r>
            <a:r>
              <a:rPr lang="ja-JP" altLang="en-US" sz="2400" dirty="0" smtClean="0"/>
              <a:t>は外側</a:t>
            </a:r>
            <a:r>
              <a:rPr lang="ja-JP" altLang="en-US" sz="2400" dirty="0"/>
              <a:t>から軸を回転させることで</a:t>
            </a:r>
            <a:r>
              <a:rPr lang="ja-JP" altLang="en-US" sz="2400" dirty="0" smtClean="0"/>
              <a:t>，コイル</a:t>
            </a:r>
            <a:r>
              <a:rPr lang="ja-JP" altLang="en-US" sz="2400" dirty="0"/>
              <a:t>に電圧を生じる．直流モータは単にアクチュエータとしての機能だけでなく，発電機としての機能を併せ持つ．</a:t>
            </a:r>
          </a:p>
          <a:p>
            <a:r>
              <a:rPr lang="ja-JP" altLang="en-US" sz="2400" dirty="0" smtClean="0"/>
              <a:t>発</a:t>
            </a:r>
            <a:r>
              <a:rPr lang="ja-JP" altLang="en-US" sz="2400" dirty="0"/>
              <a:t>電機として使用するとき，モータ軸の角速度に比例した電圧を生じる．この電圧を計測することで，角速度センサとして用いることができる．</a:t>
            </a:r>
          </a:p>
          <a:p>
            <a:pPr marL="0" indent="0">
              <a:buNone/>
            </a:pPr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467464"/>
            <a:ext cx="5327841" cy="312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96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1502" y="197768"/>
            <a:ext cx="8462188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kumimoji="1" lang="en-US" altLang="ja-JP" sz="4000" dirty="0" smtClean="0"/>
              <a:t>7.3.2 </a:t>
            </a:r>
            <a:r>
              <a:rPr kumimoji="1" lang="ja-JP" altLang="en-US" sz="4000" dirty="0" smtClean="0"/>
              <a:t>角速度センサを利用した間接的な角速度計測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5208" y="1484784"/>
            <a:ext cx="8694775" cy="2126696"/>
          </a:xfrm>
        </p:spPr>
        <p:txBody>
          <a:bodyPr>
            <a:noAutofit/>
          </a:bodyPr>
          <a:lstStyle/>
          <a:p>
            <a:r>
              <a:rPr lang="ja-JP" altLang="en-US" sz="2400" dirty="0" smtClean="0"/>
              <a:t>コンピュータ</a:t>
            </a:r>
            <a:r>
              <a:rPr lang="ja-JP" altLang="en-US" sz="2400" dirty="0"/>
              <a:t>を用いてセンサ計測を行う場合には，計測は極めて</a:t>
            </a:r>
            <a:r>
              <a:rPr lang="ja-JP" altLang="en-US" sz="2400" dirty="0" smtClean="0"/>
              <a:t>短い</a:t>
            </a:r>
            <a:r>
              <a:rPr lang="ja-JP" altLang="en-US" sz="2400" dirty="0"/>
              <a:t>周期で行われている</a:t>
            </a:r>
            <a:r>
              <a:rPr lang="ja-JP" altLang="en-US" sz="2400" dirty="0" smtClean="0"/>
              <a:t>．この</a:t>
            </a:r>
            <a:r>
              <a:rPr lang="ja-JP" altLang="en-US" sz="2400" dirty="0"/>
              <a:t>間隔のことをサンプリング周期とかサンプリング時間と</a:t>
            </a:r>
            <a:r>
              <a:rPr lang="ja-JP" altLang="en-US" sz="2400" dirty="0" smtClean="0"/>
              <a:t>呼ぶ．</a:t>
            </a:r>
            <a:endParaRPr lang="ja-JP" altLang="en-US" sz="2400" dirty="0"/>
          </a:p>
          <a:p>
            <a:r>
              <a:rPr lang="ja-JP" altLang="en-US" sz="2400" dirty="0" smtClean="0"/>
              <a:t>サンプリング時間における．</a:t>
            </a:r>
            <a:r>
              <a:rPr lang="ja-JP" altLang="en-US" sz="2400" dirty="0"/>
              <a:t>角度センサの回転軸</a:t>
            </a:r>
            <a:r>
              <a:rPr lang="ja-JP" altLang="en-US" sz="2400" dirty="0" smtClean="0"/>
              <a:t>の角度変化を計測し，角度の時間変化における</a:t>
            </a:r>
            <a:r>
              <a:rPr lang="ja-JP" altLang="en-US" sz="2400" dirty="0"/>
              <a:t>傾き</a:t>
            </a:r>
            <a:r>
              <a:rPr lang="ja-JP" altLang="en-US" sz="2400" dirty="0" smtClean="0"/>
              <a:t>を求めることで，平均</a:t>
            </a:r>
            <a:r>
              <a:rPr lang="ja-JP" altLang="en-US" sz="2400" dirty="0"/>
              <a:t>角</a:t>
            </a:r>
            <a:r>
              <a:rPr lang="ja-JP" altLang="en-US" sz="2400" dirty="0" smtClean="0"/>
              <a:t>速度が計算できる．</a:t>
            </a:r>
            <a:endParaRPr lang="en-US" altLang="ja-JP" sz="24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066" y="3501009"/>
            <a:ext cx="5960275" cy="333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98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03232" cy="708688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Contents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7</a:t>
            </a:r>
            <a:r>
              <a:rPr kumimoji="1" lang="en-US" altLang="ja-JP" dirty="0" smtClean="0"/>
              <a:t>.1  </a:t>
            </a:r>
            <a:r>
              <a:rPr kumimoji="1" lang="ja-JP" altLang="en-US" dirty="0" smtClean="0"/>
              <a:t>ロボット用センサの種類</a:t>
            </a:r>
            <a:endParaRPr kumimoji="1" lang="en-US" altLang="ja-JP" dirty="0" smtClean="0"/>
          </a:p>
          <a:p>
            <a:r>
              <a:rPr lang="en-US" altLang="ja-JP" dirty="0"/>
              <a:t>7</a:t>
            </a:r>
            <a:r>
              <a:rPr kumimoji="1" lang="en-US" altLang="ja-JP" dirty="0" smtClean="0"/>
              <a:t>.2  </a:t>
            </a:r>
            <a:r>
              <a:rPr kumimoji="1" lang="ja-JP" altLang="en-US" dirty="0" smtClean="0"/>
              <a:t>角度センサ</a:t>
            </a:r>
            <a:endParaRPr kumimoji="1" lang="en-US" altLang="ja-JP" dirty="0" smtClean="0"/>
          </a:p>
          <a:p>
            <a:r>
              <a:rPr lang="en-US" altLang="ja-JP" dirty="0"/>
              <a:t>7</a:t>
            </a:r>
            <a:r>
              <a:rPr lang="en-US" altLang="ja-JP" dirty="0" smtClean="0"/>
              <a:t>.3  </a:t>
            </a:r>
            <a:r>
              <a:rPr lang="ja-JP" altLang="en-US" dirty="0" smtClean="0"/>
              <a:t>角速度センサ</a:t>
            </a:r>
            <a:endParaRPr lang="en-US" altLang="ja-JP" dirty="0" smtClean="0"/>
          </a:p>
          <a:p>
            <a:r>
              <a:rPr lang="en-US" altLang="ja-JP" dirty="0"/>
              <a:t>7</a:t>
            </a:r>
            <a:r>
              <a:rPr lang="en-US" altLang="ja-JP" dirty="0" smtClean="0"/>
              <a:t>.4</a:t>
            </a:r>
            <a:r>
              <a:rPr lang="ja-JP" altLang="en-US" dirty="0" smtClean="0"/>
              <a:t>  力センサ</a:t>
            </a:r>
            <a:endParaRPr lang="en-US" altLang="ja-JP" dirty="0" smtClean="0"/>
          </a:p>
          <a:p>
            <a:r>
              <a:rPr lang="en-US" altLang="ja-JP" dirty="0" smtClean="0"/>
              <a:t>7.5  AD</a:t>
            </a:r>
            <a:r>
              <a:rPr lang="ja-JP" altLang="en-US" dirty="0" smtClean="0"/>
              <a:t>変換器（</a:t>
            </a:r>
            <a:r>
              <a:rPr lang="en-US" altLang="ja-JP" dirty="0" smtClean="0"/>
              <a:t>AD</a:t>
            </a:r>
            <a:r>
              <a:rPr lang="ja-JP" altLang="en-US" dirty="0" smtClean="0"/>
              <a:t>コンバータ）</a:t>
            </a: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457200" y="3356992"/>
            <a:ext cx="352839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78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7" y="3353266"/>
            <a:ext cx="4908432" cy="346373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9570" y="663716"/>
            <a:ext cx="8462188" cy="67705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en-US" altLang="ja-JP" sz="4800" dirty="0" smtClean="0"/>
              <a:t>7.4.1 </a:t>
            </a:r>
            <a:r>
              <a:rPr kumimoji="1" lang="ja-JP" altLang="en-US" sz="4400" dirty="0" smtClean="0"/>
              <a:t>歪ゲージを使った力センサ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6983" y="1340768"/>
            <a:ext cx="8694775" cy="2126696"/>
          </a:xfrm>
        </p:spPr>
        <p:txBody>
          <a:bodyPr>
            <a:noAutofit/>
          </a:bodyPr>
          <a:lstStyle/>
          <a:p>
            <a:r>
              <a:rPr lang="ja-JP" altLang="en-US" sz="2400" dirty="0" smtClean="0"/>
              <a:t>歪ゲージは</a:t>
            </a:r>
            <a:r>
              <a:rPr lang="ja-JP" altLang="en-US" sz="2400" dirty="0"/>
              <a:t>，薄いフィルムの中</a:t>
            </a:r>
            <a:r>
              <a:rPr lang="ja-JP" altLang="en-US" sz="2400" dirty="0" smtClean="0"/>
              <a:t>に</a:t>
            </a:r>
            <a:r>
              <a:rPr lang="en-US" altLang="ja-JP" sz="2400" dirty="0" smtClean="0"/>
              <a:t>1 </a:t>
            </a:r>
            <a:r>
              <a:rPr lang="ja-JP" altLang="en-US" sz="2400" dirty="0"/>
              <a:t>本の電気抵抗線を何重にも往復して束ねて入れてある</a:t>
            </a:r>
            <a:r>
              <a:rPr lang="ja-JP" altLang="en-US" sz="2400" dirty="0" smtClean="0"/>
              <a:t>．薄い</a:t>
            </a:r>
            <a:r>
              <a:rPr lang="ja-JP" altLang="en-US" sz="2400" dirty="0"/>
              <a:t>金属板などの表面部に歪ゲージを接着する．この金属板が外部から力を</a:t>
            </a:r>
            <a:r>
              <a:rPr lang="ja-JP" altLang="en-US" sz="2400" dirty="0" smtClean="0"/>
              <a:t>受ける．</a:t>
            </a:r>
            <a:endParaRPr lang="ja-JP" altLang="en-US" sz="2400" dirty="0"/>
          </a:p>
          <a:p>
            <a:r>
              <a:rPr lang="ja-JP" altLang="en-US" sz="2400" dirty="0" smtClean="0"/>
              <a:t>金属板</a:t>
            </a:r>
            <a:r>
              <a:rPr lang="ja-JP" altLang="en-US" sz="2400" dirty="0"/>
              <a:t>に対して引張り力を与えると</a:t>
            </a:r>
            <a:r>
              <a:rPr lang="ja-JP" altLang="en-US" sz="2400" dirty="0" smtClean="0"/>
              <a:t>，歪</a:t>
            </a:r>
            <a:r>
              <a:rPr lang="ja-JP" altLang="en-US" sz="2400" dirty="0"/>
              <a:t>ゲージ内の電気抵抗線が引張り方向に伸ばされる</a:t>
            </a:r>
            <a:r>
              <a:rPr lang="ja-JP" altLang="en-US" sz="2400" dirty="0" smtClean="0"/>
              <a:t>．加えられた</a:t>
            </a:r>
            <a:r>
              <a:rPr lang="ja-JP" altLang="en-US" sz="2400" dirty="0"/>
              <a:t>力により，歪ゲージ内部の電気抵抗値が比例で変化する</a:t>
            </a:r>
            <a:r>
              <a:rPr lang="ja-JP" altLang="en-US" sz="2400" dirty="0" smtClean="0"/>
              <a:t>．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50205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731484"/>
            <a:ext cx="5184606" cy="303167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9232" y="368301"/>
            <a:ext cx="869443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kumimoji="1" lang="en-US" altLang="ja-JP" sz="4000" dirty="0" smtClean="0"/>
              <a:t>7.4.2 </a:t>
            </a:r>
            <a:r>
              <a:rPr kumimoji="1" lang="ja-JP" altLang="en-US" sz="4000" dirty="0" smtClean="0"/>
              <a:t>ホイートストンブリッジ回路を用いた電圧計測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8887" y="1612230"/>
            <a:ext cx="8694775" cy="2126696"/>
          </a:xfrm>
        </p:spPr>
        <p:txBody>
          <a:bodyPr>
            <a:noAutofit/>
          </a:bodyPr>
          <a:lstStyle/>
          <a:p>
            <a:r>
              <a:rPr lang="ja-JP" altLang="en-US" sz="2400" dirty="0" smtClean="0"/>
              <a:t>金属板に</a:t>
            </a:r>
            <a:r>
              <a:rPr lang="ja-JP" altLang="en-US" sz="2400" dirty="0"/>
              <a:t>加えられた</a:t>
            </a:r>
            <a:r>
              <a:rPr lang="ja-JP" altLang="en-US" sz="2400" dirty="0" smtClean="0"/>
              <a:t>力は，歪ゲージの電気</a:t>
            </a:r>
            <a:r>
              <a:rPr lang="ja-JP" altLang="en-US" sz="2400" dirty="0"/>
              <a:t>抵抗値の変化として</a:t>
            </a:r>
            <a:r>
              <a:rPr lang="ja-JP" altLang="en-US" sz="2400" dirty="0" smtClean="0"/>
              <a:t>現れる．</a:t>
            </a:r>
            <a:r>
              <a:rPr lang="ja-JP" altLang="en-US" sz="2400" dirty="0"/>
              <a:t>しかし，電気抵抗はコンピュータなどに値をそのまま取り込むことができない．そこで</a:t>
            </a:r>
            <a:r>
              <a:rPr lang="ja-JP" altLang="en-US" sz="2400" dirty="0" smtClean="0"/>
              <a:t>ホイートストンブリッジ回路を用いる．</a:t>
            </a:r>
            <a:endParaRPr lang="ja-JP" altLang="en-US" sz="2400" dirty="0"/>
          </a:p>
          <a:p>
            <a:r>
              <a:rPr lang="ja-JP" altLang="en-US" sz="2400" dirty="0" smtClean="0"/>
              <a:t>歪ゲージの抵抗変化と電圧</a:t>
            </a:r>
            <a:r>
              <a:rPr lang="en-US" altLang="ja-JP" sz="2400" dirty="0" smtClean="0"/>
              <a:t>V</a:t>
            </a:r>
            <a:r>
              <a:rPr lang="en-US" altLang="ja-JP" sz="1600" dirty="0" smtClean="0"/>
              <a:t>CD</a:t>
            </a:r>
            <a:r>
              <a:rPr lang="ja-JP" altLang="en-US" sz="2400" dirty="0" smtClean="0"/>
              <a:t>は</a:t>
            </a:r>
            <a:r>
              <a:rPr lang="ja-JP" altLang="en-US" sz="2400" dirty="0"/>
              <a:t>，比例関係であると見なせる</a:t>
            </a:r>
            <a:r>
              <a:rPr lang="ja-JP" altLang="en-US" sz="2400" dirty="0" smtClean="0"/>
              <a:t>．この電圧を</a:t>
            </a:r>
            <a:r>
              <a:rPr lang="ja-JP" altLang="en-US" sz="2400" dirty="0"/>
              <a:t>計測することで，金属板にかかる力を計測できる</a:t>
            </a:r>
            <a:r>
              <a:rPr lang="ja-JP" altLang="en-US" sz="2400" dirty="0" smtClean="0"/>
              <a:t>．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16595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931224" cy="708688"/>
          </a:xfrm>
        </p:spPr>
        <p:txBody>
          <a:bodyPr>
            <a:noAutofit/>
          </a:bodyPr>
          <a:lstStyle/>
          <a:p>
            <a:r>
              <a:rPr kumimoji="1" lang="en-US" altLang="ja-JP" sz="4400" dirty="0" smtClean="0"/>
              <a:t>Contents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7</a:t>
            </a:r>
            <a:r>
              <a:rPr kumimoji="1" lang="en-US" altLang="ja-JP" dirty="0" smtClean="0"/>
              <a:t>.1  </a:t>
            </a:r>
            <a:r>
              <a:rPr kumimoji="1" lang="ja-JP" altLang="en-US" dirty="0" smtClean="0"/>
              <a:t>ロボット用センサの種類</a:t>
            </a:r>
            <a:endParaRPr kumimoji="1" lang="en-US" altLang="ja-JP" dirty="0" smtClean="0"/>
          </a:p>
          <a:p>
            <a:r>
              <a:rPr lang="en-US" altLang="ja-JP" dirty="0"/>
              <a:t>7</a:t>
            </a:r>
            <a:r>
              <a:rPr kumimoji="1" lang="en-US" altLang="ja-JP" dirty="0" smtClean="0"/>
              <a:t>.2  </a:t>
            </a:r>
            <a:r>
              <a:rPr kumimoji="1" lang="ja-JP" altLang="en-US" dirty="0" smtClean="0"/>
              <a:t>角度センサ</a:t>
            </a:r>
            <a:endParaRPr kumimoji="1" lang="en-US" altLang="ja-JP" dirty="0" smtClean="0"/>
          </a:p>
          <a:p>
            <a:r>
              <a:rPr lang="en-US" altLang="ja-JP" dirty="0"/>
              <a:t>7</a:t>
            </a:r>
            <a:r>
              <a:rPr lang="en-US" altLang="ja-JP" dirty="0" smtClean="0"/>
              <a:t>.3  </a:t>
            </a:r>
            <a:r>
              <a:rPr lang="ja-JP" altLang="en-US" dirty="0" smtClean="0"/>
              <a:t>角速度センサ</a:t>
            </a:r>
            <a:endParaRPr lang="en-US" altLang="ja-JP" dirty="0" smtClean="0"/>
          </a:p>
          <a:p>
            <a:r>
              <a:rPr lang="en-US" altLang="ja-JP" dirty="0"/>
              <a:t>7</a:t>
            </a:r>
            <a:r>
              <a:rPr lang="en-US" altLang="ja-JP" dirty="0" smtClean="0"/>
              <a:t>.4</a:t>
            </a:r>
            <a:r>
              <a:rPr lang="ja-JP" altLang="en-US" dirty="0" smtClean="0"/>
              <a:t>  力センサ</a:t>
            </a:r>
            <a:endParaRPr lang="en-US" altLang="ja-JP" dirty="0" smtClean="0"/>
          </a:p>
          <a:p>
            <a:r>
              <a:rPr lang="en-US" altLang="ja-JP" dirty="0" smtClean="0"/>
              <a:t>7.5  AD</a:t>
            </a:r>
            <a:r>
              <a:rPr lang="ja-JP" altLang="en-US" dirty="0" smtClean="0"/>
              <a:t>変換器（</a:t>
            </a:r>
            <a:r>
              <a:rPr lang="en-US" altLang="ja-JP" dirty="0" smtClean="0"/>
              <a:t>AD</a:t>
            </a:r>
            <a:r>
              <a:rPr lang="ja-JP" altLang="en-US" dirty="0" smtClean="0"/>
              <a:t>コンバータ）</a:t>
            </a: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457200" y="3842008"/>
            <a:ext cx="476287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379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7579" y="716553"/>
            <a:ext cx="6388797" cy="6328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7.5.1</a:t>
            </a:r>
            <a:r>
              <a:rPr kumimoji="1" lang="ja-JP" altLang="en-US" sz="4400" dirty="0" smtClean="0"/>
              <a:t>　</a:t>
            </a:r>
            <a:r>
              <a:rPr kumimoji="1" lang="en-US" altLang="ja-JP" sz="4400" dirty="0" smtClean="0"/>
              <a:t> </a:t>
            </a:r>
            <a:r>
              <a:rPr kumimoji="1" lang="en-US" altLang="ja-JP" sz="4400" dirty="0" smtClean="0"/>
              <a:t>AD</a:t>
            </a:r>
            <a:r>
              <a:rPr kumimoji="1" lang="ja-JP" altLang="en-US" sz="4400" dirty="0" smtClean="0"/>
              <a:t>変換器の仕組み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016" y="1630378"/>
            <a:ext cx="8533456" cy="2126696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センサから出力された電圧値をロボット内部のコンピュータに取り込むこと</a:t>
            </a:r>
            <a:r>
              <a:rPr lang="ja-JP" altLang="en-US" sz="2400" dirty="0" smtClean="0"/>
              <a:t>ができれば</a:t>
            </a:r>
            <a:r>
              <a:rPr lang="ja-JP" altLang="en-US" sz="2400" dirty="0"/>
              <a:t>，その電圧値を逆算することで計測した元の物理量を知ることが</a:t>
            </a:r>
            <a:r>
              <a:rPr lang="ja-JP" altLang="en-US" sz="2400" dirty="0" smtClean="0"/>
              <a:t>できる</a:t>
            </a:r>
            <a:r>
              <a:rPr lang="ja-JP" altLang="en-US" sz="2400" dirty="0"/>
              <a:t>．</a:t>
            </a:r>
          </a:p>
          <a:p>
            <a:r>
              <a:rPr lang="en-US" altLang="ja-JP" sz="2400" dirty="0" smtClean="0"/>
              <a:t>AD</a:t>
            </a:r>
            <a:r>
              <a:rPr lang="ja-JP" altLang="en-US" sz="2400" dirty="0"/>
              <a:t>変換器とは，センサから出力された電圧値を，コンピュータプログラム上の</a:t>
            </a:r>
            <a:r>
              <a:rPr lang="ja-JP" altLang="en-US" sz="2400" dirty="0" smtClean="0"/>
              <a:t>数値</a:t>
            </a:r>
            <a:r>
              <a:rPr lang="ja-JP" altLang="en-US" sz="2400" dirty="0"/>
              <a:t>として使えるように変換する機器である</a:t>
            </a:r>
            <a:r>
              <a:rPr lang="ja-JP" altLang="en-US" sz="2400" dirty="0" smtClean="0"/>
              <a:t>．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59219"/>
            <a:ext cx="5937618" cy="252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61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68952" cy="127640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kumimoji="1" lang="en-US" altLang="ja-JP" sz="4400" dirty="0" smtClean="0"/>
              <a:t>7.5.2 </a:t>
            </a:r>
            <a:r>
              <a:rPr lang="ja-JP" altLang="en-US" sz="4400" dirty="0"/>
              <a:t> </a:t>
            </a:r>
            <a:r>
              <a:rPr kumimoji="1" lang="en-US" altLang="ja-JP" sz="4400" dirty="0" smtClean="0"/>
              <a:t>DA/AD</a:t>
            </a:r>
            <a:r>
              <a:rPr kumimoji="1" lang="ja-JP" altLang="en-US" sz="4400" dirty="0" smtClean="0"/>
              <a:t>変換器を用いたロボットのシステム制御</a:t>
            </a:r>
            <a:endParaRPr kumimoji="1" lang="ja-JP" altLang="en-US" sz="4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607898"/>
            <a:ext cx="6192688" cy="525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24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0284" y="188640"/>
            <a:ext cx="2311516" cy="67281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sz="4400" dirty="0" smtClean="0"/>
              <a:t>章末問題</a:t>
            </a:r>
            <a:endParaRPr kumimoji="1" lang="ja-JP" altLang="en-US" sz="4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84" y="929645"/>
            <a:ext cx="6870345" cy="172105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644351"/>
            <a:ext cx="8212210" cy="323673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92" y="6021288"/>
            <a:ext cx="7065618" cy="42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35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3744416" cy="49492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ja-JP" altLang="en-US" sz="4400" dirty="0" smtClean="0"/>
              <a:t>第</a:t>
            </a:r>
            <a:r>
              <a:rPr lang="en-US" altLang="ja-JP" sz="4400" dirty="0"/>
              <a:t>7</a:t>
            </a:r>
            <a:r>
              <a:rPr lang="ja-JP" altLang="en-US" sz="4400" dirty="0" smtClean="0"/>
              <a:t>章のまとめ</a:t>
            </a:r>
            <a:endParaRPr kumimoji="1" lang="ja-JP" altLang="en-US" sz="4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84784"/>
            <a:ext cx="7560840" cy="501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9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5475" y="404664"/>
            <a:ext cx="8229600" cy="1143000"/>
          </a:xfrm>
        </p:spPr>
        <p:txBody>
          <a:bodyPr/>
          <a:lstStyle/>
          <a:p>
            <a:r>
              <a:rPr kumimoji="1"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434840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このスライドは「</a:t>
            </a:r>
            <a:r>
              <a:rPr kumimoji="1" lang="ja-JP" altLang="en-US" dirty="0" smtClean="0">
                <a:hlinkClick r:id="rId2"/>
              </a:rPr>
              <a:t>イラストで学ぶロボット工学</a:t>
            </a:r>
            <a:r>
              <a:rPr kumimoji="1" lang="ja-JP" altLang="en-US" dirty="0" smtClean="0"/>
              <a:t>」を講義で活用したり，勉強会で利用したりするために提供されているスライドです．</a:t>
            </a:r>
            <a:endParaRPr kumimoji="1" lang="en-US" altLang="ja-JP" dirty="0" smtClean="0"/>
          </a:p>
          <a:p>
            <a:r>
              <a:rPr lang="ja-JP" altLang="en-US" dirty="0"/>
              <a:t>「</a:t>
            </a:r>
            <a:r>
              <a:rPr lang="ja-JP" altLang="en-US" dirty="0">
                <a:hlinkClick r:id="rId2"/>
              </a:rPr>
              <a:t>イラストで</a:t>
            </a:r>
            <a:r>
              <a:rPr lang="ja-JP" altLang="en-US" dirty="0" smtClean="0">
                <a:hlinkClick r:id="rId2"/>
              </a:rPr>
              <a:t>学ぶロボット工学</a:t>
            </a:r>
            <a:r>
              <a:rPr lang="ja-JP" altLang="en-US" dirty="0" smtClean="0"/>
              <a:t>」をご購入頂けていない方は，必ずご購入いただいてからご利用ください．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7739" y="1856006"/>
            <a:ext cx="3403261" cy="443388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56" y="4741224"/>
            <a:ext cx="2095487" cy="206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4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5219" y="303536"/>
            <a:ext cx="8229600" cy="56559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kumimoji="1" lang="en-US" altLang="ja-JP" sz="4400" dirty="0" smtClean="0"/>
              <a:t>STORY </a:t>
            </a:r>
            <a:r>
              <a:rPr kumimoji="1" lang="ja-JP" altLang="en-US" sz="4400" dirty="0" smtClean="0"/>
              <a:t>ロボット用センサ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7566" y="902469"/>
            <a:ext cx="8686922" cy="2717656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dirty="0"/>
              <a:t>ある日の夕方，博士と助手は</a:t>
            </a:r>
            <a:r>
              <a:rPr lang="en-US" altLang="ja-JP" dirty="0"/>
              <a:t>3 </a:t>
            </a:r>
            <a:r>
              <a:rPr lang="ja-JP" altLang="en-US" dirty="0"/>
              <a:t>杯目の紅茶を飲み終えながら，</a:t>
            </a:r>
            <a:r>
              <a:rPr lang="ja-JP" altLang="en-US" dirty="0" smtClean="0"/>
              <a:t>工場長</a:t>
            </a:r>
            <a:r>
              <a:rPr lang="ja-JP" altLang="en-US" dirty="0"/>
              <a:t>の話を聞いていた</a:t>
            </a:r>
            <a:r>
              <a:rPr lang="ja-JP" altLang="en-US" dirty="0" smtClean="0"/>
              <a:t>．工場長</a:t>
            </a:r>
            <a:r>
              <a:rPr lang="ja-JP" altLang="en-US" dirty="0"/>
              <a:t>「</a:t>
            </a:r>
            <a:r>
              <a:rPr lang="en-US" altLang="ja-JP" dirty="0"/>
              <a:t>…</a:t>
            </a:r>
            <a:r>
              <a:rPr lang="ja-JP" altLang="en-US" dirty="0"/>
              <a:t>というわけだ．わかったかな」</a:t>
            </a:r>
          </a:p>
          <a:p>
            <a:r>
              <a:rPr lang="ja-JP" altLang="en-US" dirty="0"/>
              <a:t>助手「は</a:t>
            </a:r>
            <a:r>
              <a:rPr lang="en-US" altLang="ja-JP" dirty="0"/>
              <a:t>…</a:t>
            </a:r>
            <a:r>
              <a:rPr lang="ja-JP" altLang="en-US" dirty="0"/>
              <a:t>はい．よくわかりました！」助手は目を輝かせて話す</a:t>
            </a:r>
          </a:p>
          <a:p>
            <a:r>
              <a:rPr lang="ja-JP" altLang="en-US" dirty="0"/>
              <a:t>工場長の情熱に圧倒されながらも，とても勉強になったと思って</a:t>
            </a:r>
            <a:r>
              <a:rPr lang="ja-JP" altLang="en-US" dirty="0" smtClean="0"/>
              <a:t>いた</a:t>
            </a:r>
            <a:r>
              <a:rPr lang="ja-JP" altLang="en-US" dirty="0"/>
              <a:t>．ただのティータイムのつもりだったが，別の意味でも</a:t>
            </a:r>
            <a:r>
              <a:rPr lang="ja-JP" altLang="en-US" dirty="0" smtClean="0"/>
              <a:t>お腹いっぱい</a:t>
            </a:r>
            <a:r>
              <a:rPr lang="ja-JP" altLang="en-US" dirty="0"/>
              <a:t>になっていた．ティータイムが</a:t>
            </a:r>
            <a:r>
              <a:rPr lang="en-US" altLang="ja-JP" dirty="0"/>
              <a:t>2 </a:t>
            </a:r>
            <a:r>
              <a:rPr lang="ja-JP" altLang="en-US" dirty="0"/>
              <a:t>時間以上になってしまった</a:t>
            </a:r>
            <a:r>
              <a:rPr lang="ja-JP" altLang="en-US" dirty="0" smtClean="0"/>
              <a:t>．仕事</a:t>
            </a:r>
            <a:r>
              <a:rPr lang="ja-JP" altLang="en-US" dirty="0"/>
              <a:t>に戻らないといけない．工場長も休憩時間終了とばかりに</a:t>
            </a:r>
            <a:r>
              <a:rPr lang="ja-JP" altLang="en-US" dirty="0" smtClean="0"/>
              <a:t>ドアの</a:t>
            </a:r>
            <a:r>
              <a:rPr lang="ja-JP" altLang="en-US" dirty="0"/>
              <a:t>方向へと歩いていった</a:t>
            </a:r>
            <a:r>
              <a:rPr lang="ja-JP" altLang="en-US" dirty="0" smtClean="0"/>
              <a:t>．</a:t>
            </a:r>
            <a:endParaRPr lang="en-US" altLang="ja-JP" dirty="0" smtClean="0"/>
          </a:p>
          <a:p>
            <a:r>
              <a:rPr lang="ja-JP" altLang="en-US" dirty="0" smtClean="0"/>
              <a:t>博士</a:t>
            </a:r>
            <a:r>
              <a:rPr lang="ja-JP" altLang="en-US" dirty="0"/>
              <a:t>「アクチュエータはわかったけど</a:t>
            </a:r>
            <a:r>
              <a:rPr lang="ja-JP" altLang="en-US" dirty="0" smtClean="0"/>
              <a:t>，センサ</a:t>
            </a:r>
            <a:r>
              <a:rPr lang="ja-JP" altLang="en-US" dirty="0"/>
              <a:t>のほうはどうなってるんだっけー？」そのとき，ドアの</a:t>
            </a:r>
            <a:r>
              <a:rPr lang="ja-JP" altLang="en-US" dirty="0" smtClean="0"/>
              <a:t>手前</a:t>
            </a:r>
            <a:r>
              <a:rPr lang="ja-JP" altLang="en-US" dirty="0"/>
              <a:t>で立ち止まった工場長が振り向き，</a:t>
            </a:r>
            <a:r>
              <a:rPr lang="ja-JP" altLang="en-US" dirty="0" err="1"/>
              <a:t>せい</a:t>
            </a:r>
            <a:r>
              <a:rPr lang="ja-JP" altLang="en-US" dirty="0"/>
              <a:t>精かん悍な顔に満面の笑みを</a:t>
            </a:r>
            <a:r>
              <a:rPr lang="ja-JP" altLang="en-US" dirty="0" smtClean="0"/>
              <a:t>浮かべて</a:t>
            </a:r>
            <a:r>
              <a:rPr lang="ja-JP" altLang="en-US" dirty="0"/>
              <a:t>こういった．工場長「センサのことなら俺に話させろ！</a:t>
            </a:r>
            <a:r>
              <a:rPr lang="ja-JP" altLang="en-US" dirty="0" smtClean="0"/>
              <a:t>」</a:t>
            </a:r>
            <a:endParaRPr lang="en-US" altLang="ja-JP" dirty="0" smtClean="0"/>
          </a:p>
          <a:p>
            <a:r>
              <a:rPr lang="ja-JP" altLang="en-US" dirty="0" smtClean="0"/>
              <a:t>助手「</a:t>
            </a:r>
            <a:r>
              <a:rPr lang="en-US" altLang="ja-JP" dirty="0"/>
              <a:t>……</a:t>
            </a:r>
            <a:r>
              <a:rPr lang="ja-JP" altLang="en-US" dirty="0"/>
              <a:t>！！！！」研究所のティータイムは続く</a:t>
            </a:r>
            <a:r>
              <a:rPr lang="ja-JP" altLang="en-US" dirty="0" smtClean="0"/>
              <a:t>．</a:t>
            </a:r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09120"/>
            <a:ext cx="2495006" cy="221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859216" cy="564672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Contents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7</a:t>
            </a:r>
            <a:r>
              <a:rPr kumimoji="1" lang="en-US" altLang="ja-JP" dirty="0" smtClean="0"/>
              <a:t>.1  </a:t>
            </a:r>
            <a:r>
              <a:rPr kumimoji="1" lang="ja-JP" altLang="en-US" dirty="0" smtClean="0"/>
              <a:t>ロボット用センサの種類</a:t>
            </a:r>
            <a:endParaRPr kumimoji="1" lang="en-US" altLang="ja-JP" dirty="0" smtClean="0"/>
          </a:p>
          <a:p>
            <a:r>
              <a:rPr lang="en-US" altLang="ja-JP" dirty="0"/>
              <a:t>7</a:t>
            </a:r>
            <a:r>
              <a:rPr kumimoji="1" lang="en-US" altLang="ja-JP" dirty="0" smtClean="0"/>
              <a:t>.2  </a:t>
            </a:r>
            <a:r>
              <a:rPr kumimoji="1" lang="ja-JP" altLang="en-US" dirty="0" smtClean="0"/>
              <a:t>角度センサ</a:t>
            </a:r>
            <a:endParaRPr kumimoji="1" lang="en-US" altLang="ja-JP" dirty="0" smtClean="0"/>
          </a:p>
          <a:p>
            <a:r>
              <a:rPr lang="en-US" altLang="ja-JP" dirty="0"/>
              <a:t>7</a:t>
            </a:r>
            <a:r>
              <a:rPr lang="en-US" altLang="ja-JP" dirty="0" smtClean="0"/>
              <a:t>.3  </a:t>
            </a:r>
            <a:r>
              <a:rPr lang="ja-JP" altLang="en-US" dirty="0" smtClean="0"/>
              <a:t>角速度センサ</a:t>
            </a:r>
            <a:endParaRPr lang="en-US" altLang="ja-JP" dirty="0" smtClean="0"/>
          </a:p>
          <a:p>
            <a:r>
              <a:rPr lang="en-US" altLang="ja-JP" dirty="0"/>
              <a:t>7</a:t>
            </a:r>
            <a:r>
              <a:rPr lang="en-US" altLang="ja-JP" dirty="0" smtClean="0"/>
              <a:t>.4</a:t>
            </a:r>
            <a:r>
              <a:rPr lang="ja-JP" altLang="en-US" dirty="0" smtClean="0"/>
              <a:t>  力センサ</a:t>
            </a:r>
            <a:endParaRPr lang="en-US" altLang="ja-JP" dirty="0" smtClean="0"/>
          </a:p>
          <a:p>
            <a:r>
              <a:rPr lang="en-US" altLang="ja-JP" dirty="0" smtClean="0"/>
              <a:t>7.5  AD</a:t>
            </a:r>
            <a:r>
              <a:rPr lang="ja-JP" altLang="en-US" dirty="0" smtClean="0"/>
              <a:t>変換器（</a:t>
            </a:r>
            <a:r>
              <a:rPr lang="en-US" altLang="ja-JP" dirty="0" smtClean="0"/>
              <a:t>AD</a:t>
            </a:r>
            <a:r>
              <a:rPr lang="ja-JP" altLang="en-US" dirty="0" smtClean="0"/>
              <a:t>コンバータ）</a:t>
            </a: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251520" y="1844824"/>
            <a:ext cx="583264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758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3422840"/>
          </a:xfrm>
        </p:spPr>
        <p:txBody>
          <a:bodyPr>
            <a:noAutofit/>
          </a:bodyPr>
          <a:lstStyle/>
          <a:p>
            <a:r>
              <a:rPr lang="ja-JP" altLang="en-US" sz="2200" dirty="0"/>
              <a:t>センサと</a:t>
            </a:r>
            <a:r>
              <a:rPr lang="ja-JP" altLang="en-US" sz="2200" dirty="0" smtClean="0"/>
              <a:t>は「</a:t>
            </a:r>
            <a:r>
              <a:rPr lang="ja-JP" altLang="en-US" sz="2200" dirty="0"/>
              <a:t>距離や力，温度などの物理量を計測する装置」である．</a:t>
            </a:r>
          </a:p>
          <a:p>
            <a:r>
              <a:rPr lang="ja-JP" altLang="en-US" sz="2200" dirty="0" smtClean="0"/>
              <a:t>多くのロボット用センサの中で代表的なセンサとして以下がある．</a:t>
            </a:r>
            <a:endParaRPr lang="en-US" altLang="ja-JP" sz="2200" dirty="0" smtClean="0"/>
          </a:p>
          <a:p>
            <a:pPr marL="0" indent="0">
              <a:buNone/>
            </a:pPr>
            <a:r>
              <a:rPr lang="ja-JP" altLang="en-US" sz="2200" dirty="0" smtClean="0"/>
              <a:t>　　　・角度</a:t>
            </a:r>
            <a:r>
              <a:rPr lang="ja-JP" altLang="en-US" sz="2200" dirty="0"/>
              <a:t>センサ　　・角速度センサ　　・力センサ</a:t>
            </a:r>
          </a:p>
          <a:p>
            <a:pPr marL="0" indent="0">
              <a:buNone/>
            </a:pPr>
            <a:r>
              <a:rPr lang="ja-JP" altLang="en-US" sz="2200" dirty="0" smtClean="0"/>
              <a:t>　　　・</a:t>
            </a:r>
            <a:r>
              <a:rPr lang="ja-JP" altLang="en-US" sz="2200" dirty="0"/>
              <a:t>距離センサ　　・加速度センサ　　・温度</a:t>
            </a:r>
            <a:r>
              <a:rPr lang="ja-JP" altLang="en-US" sz="2200" dirty="0" smtClean="0"/>
              <a:t>センサ</a:t>
            </a:r>
          </a:p>
          <a:p>
            <a:r>
              <a:rPr lang="ja-JP" altLang="en-US" sz="2200" dirty="0" smtClean="0"/>
              <a:t>使用</a:t>
            </a:r>
            <a:r>
              <a:rPr lang="ja-JP" altLang="en-US" sz="2200" dirty="0"/>
              <a:t>する</a:t>
            </a:r>
            <a:r>
              <a:rPr lang="ja-JP" altLang="en-US" sz="2200" dirty="0" smtClean="0"/>
              <a:t>センサ</a:t>
            </a:r>
            <a:r>
              <a:rPr lang="ja-JP" altLang="en-US" sz="2200" dirty="0"/>
              <a:t>の測定可能な物理量や測定精度，測定可能な周波数帯域などを知って</a:t>
            </a:r>
            <a:r>
              <a:rPr lang="ja-JP" altLang="en-US" sz="2200" dirty="0" smtClean="0"/>
              <a:t>おく</a:t>
            </a:r>
            <a:r>
              <a:rPr lang="ja-JP" altLang="en-US" sz="2200" dirty="0"/>
              <a:t>必要がある．</a:t>
            </a:r>
          </a:p>
          <a:p>
            <a:r>
              <a:rPr lang="ja-JP" altLang="en-US" sz="2200" dirty="0" smtClean="0"/>
              <a:t>ロボット用センサとして特に利用頻度が高い角度</a:t>
            </a:r>
            <a:r>
              <a:rPr lang="ja-JP" altLang="en-US" sz="2200" dirty="0"/>
              <a:t>センサ</a:t>
            </a:r>
            <a:r>
              <a:rPr lang="ja-JP" altLang="en-US" sz="2200" dirty="0" smtClean="0"/>
              <a:t>，角</a:t>
            </a:r>
            <a:r>
              <a:rPr lang="ja-JP" altLang="en-US" sz="2200" dirty="0"/>
              <a:t>速度センサ，力センサの</a:t>
            </a:r>
            <a:r>
              <a:rPr lang="en-US" altLang="ja-JP" sz="2200" dirty="0"/>
              <a:t>3</a:t>
            </a:r>
            <a:r>
              <a:rPr lang="ja-JP" altLang="en-US" sz="2200" dirty="0" err="1" smtClean="0"/>
              <a:t>つにつ</a:t>
            </a:r>
            <a:r>
              <a:rPr lang="ja-JP" altLang="en-US" sz="2200" dirty="0"/>
              <a:t>いて，容易にその仕組みが理解できる代表的なものを紹介する．</a:t>
            </a:r>
            <a:endParaRPr lang="en-US" altLang="ja-JP" sz="2200" dirty="0" smtClean="0"/>
          </a:p>
          <a:p>
            <a:endParaRPr lang="en-US" altLang="ja-JP" sz="2200" dirty="0" smtClean="0"/>
          </a:p>
        </p:txBody>
      </p:sp>
    </p:spTree>
    <p:extLst>
      <p:ext uri="{BB962C8B-B14F-4D97-AF65-F5344CB8AC3E}">
        <p14:creationId xmlns:p14="http://schemas.microsoft.com/office/powerpoint/2010/main" val="116178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75240" cy="708688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Contents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7</a:t>
            </a:r>
            <a:r>
              <a:rPr kumimoji="1" lang="en-US" altLang="ja-JP" dirty="0" smtClean="0"/>
              <a:t>.1  </a:t>
            </a:r>
            <a:r>
              <a:rPr kumimoji="1" lang="ja-JP" altLang="en-US" dirty="0" smtClean="0"/>
              <a:t>ロボット用センサの種類</a:t>
            </a:r>
            <a:endParaRPr kumimoji="1" lang="en-US" altLang="ja-JP" dirty="0" smtClean="0"/>
          </a:p>
          <a:p>
            <a:r>
              <a:rPr lang="en-US" altLang="ja-JP" dirty="0"/>
              <a:t>7</a:t>
            </a:r>
            <a:r>
              <a:rPr kumimoji="1" lang="en-US" altLang="ja-JP" dirty="0" smtClean="0"/>
              <a:t>.2  </a:t>
            </a:r>
            <a:r>
              <a:rPr kumimoji="1" lang="ja-JP" altLang="en-US" dirty="0" smtClean="0"/>
              <a:t>角度センサ</a:t>
            </a:r>
            <a:endParaRPr kumimoji="1" lang="en-US" altLang="ja-JP" dirty="0" smtClean="0"/>
          </a:p>
          <a:p>
            <a:r>
              <a:rPr lang="en-US" altLang="ja-JP" dirty="0"/>
              <a:t>7</a:t>
            </a:r>
            <a:r>
              <a:rPr lang="en-US" altLang="ja-JP" dirty="0" smtClean="0"/>
              <a:t>.3  </a:t>
            </a:r>
            <a:r>
              <a:rPr lang="ja-JP" altLang="en-US" dirty="0" smtClean="0"/>
              <a:t>角速度センサ</a:t>
            </a:r>
            <a:endParaRPr lang="en-US" altLang="ja-JP" dirty="0" smtClean="0"/>
          </a:p>
          <a:p>
            <a:r>
              <a:rPr lang="en-US" altLang="ja-JP" dirty="0"/>
              <a:t>7</a:t>
            </a:r>
            <a:r>
              <a:rPr lang="en-US" altLang="ja-JP" dirty="0" smtClean="0"/>
              <a:t>.4</a:t>
            </a:r>
            <a:r>
              <a:rPr lang="ja-JP" altLang="en-US" dirty="0" smtClean="0"/>
              <a:t>  力センサ</a:t>
            </a:r>
            <a:endParaRPr lang="en-US" altLang="ja-JP" dirty="0" smtClean="0"/>
          </a:p>
          <a:p>
            <a:r>
              <a:rPr lang="en-US" altLang="ja-JP" dirty="0" smtClean="0"/>
              <a:t>7.5  AD</a:t>
            </a:r>
            <a:r>
              <a:rPr lang="ja-JP" altLang="en-US" dirty="0" smtClean="0"/>
              <a:t>変換器（</a:t>
            </a:r>
            <a:r>
              <a:rPr lang="en-US" altLang="ja-JP" dirty="0" smtClean="0"/>
              <a:t>AD</a:t>
            </a:r>
            <a:r>
              <a:rPr lang="ja-JP" altLang="en-US" dirty="0" smtClean="0"/>
              <a:t>コンバータ）</a:t>
            </a: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251520" y="2348880"/>
            <a:ext cx="352839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833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9225" y="620688"/>
            <a:ext cx="7507151" cy="66632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7.2.1 </a:t>
            </a:r>
            <a:r>
              <a:rPr kumimoji="1" lang="ja-JP" altLang="en-US" sz="4400" dirty="0" smtClean="0"/>
              <a:t>ポテンショメータの仕組み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9224" y="1290543"/>
            <a:ext cx="8443255" cy="4389120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ポテンショメータ</a:t>
            </a:r>
            <a:r>
              <a:rPr lang="ja-JP" altLang="en-US" sz="2400" dirty="0" smtClean="0"/>
              <a:t>は電気</a:t>
            </a:r>
            <a:r>
              <a:rPr lang="ja-JP" altLang="en-US" sz="2400" dirty="0"/>
              <a:t>抵抗をもつ直流回路を利用した角度センサである</a:t>
            </a:r>
            <a:r>
              <a:rPr lang="ja-JP" altLang="en-US" sz="2400" dirty="0" smtClean="0"/>
              <a:t>．</a:t>
            </a:r>
            <a:endParaRPr lang="ja-JP" altLang="en-US" sz="2400" dirty="0"/>
          </a:p>
          <a:p>
            <a:r>
              <a:rPr lang="ja-JP" altLang="en-US" sz="2400" dirty="0"/>
              <a:t>直流</a:t>
            </a:r>
            <a:r>
              <a:rPr lang="ja-JP" altLang="en-US" sz="2400" dirty="0" smtClean="0"/>
              <a:t>回路の電気</a:t>
            </a:r>
            <a:r>
              <a:rPr lang="ja-JP" altLang="en-US" sz="2400" dirty="0"/>
              <a:t>抵抗線を丸めて円状にし，点</a:t>
            </a:r>
            <a:r>
              <a:rPr lang="en-US" altLang="ja-JP" sz="2400" dirty="0"/>
              <a:t>B </a:t>
            </a:r>
            <a:r>
              <a:rPr lang="ja-JP" altLang="en-US" sz="2400" dirty="0"/>
              <a:t>は時計の針のように回転する部品の先端に</a:t>
            </a:r>
            <a:r>
              <a:rPr lang="ja-JP" altLang="en-US" sz="2400" dirty="0" smtClean="0"/>
              <a:t>取り付ける</a:t>
            </a:r>
            <a:endParaRPr lang="ja-JP" altLang="en-US" sz="2400" dirty="0"/>
          </a:p>
          <a:p>
            <a:r>
              <a:rPr lang="en-US" altLang="ja-JP" sz="2400" dirty="0" smtClean="0"/>
              <a:t>AB </a:t>
            </a:r>
            <a:r>
              <a:rPr lang="ja-JP" altLang="en-US" sz="2400" dirty="0"/>
              <a:t>間の電圧を計測することで</a:t>
            </a:r>
            <a:r>
              <a:rPr lang="ja-JP" altLang="en-US" sz="2400" dirty="0" smtClean="0"/>
              <a:t>，軸角度を計測</a:t>
            </a:r>
            <a:r>
              <a:rPr lang="ja-JP" altLang="en-US" sz="2400" dirty="0"/>
              <a:t>すること</a:t>
            </a:r>
            <a:r>
              <a:rPr lang="ja-JP" altLang="en-US" sz="2400" dirty="0" smtClean="0"/>
              <a:t>ができる．</a:t>
            </a:r>
            <a:endParaRPr lang="ja-JP" altLang="en-US" sz="2400" dirty="0"/>
          </a:p>
          <a:p>
            <a:r>
              <a:rPr lang="ja-JP" altLang="en-US" sz="2400" dirty="0" smtClean="0"/>
              <a:t>「</a:t>
            </a:r>
            <a:r>
              <a:rPr lang="ja-JP" altLang="en-US" sz="2400" dirty="0"/>
              <a:t>構造が簡単」「安価」などの</a:t>
            </a:r>
            <a:r>
              <a:rPr lang="ja-JP" altLang="en-US" sz="2400" dirty="0" smtClean="0"/>
              <a:t>長所</a:t>
            </a:r>
            <a:r>
              <a:rPr lang="ja-JP" altLang="en-US" sz="2400" dirty="0"/>
              <a:t>が存在</a:t>
            </a:r>
            <a:r>
              <a:rPr lang="ja-JP" altLang="en-US" sz="2400" dirty="0" smtClean="0"/>
              <a:t>するが，「</a:t>
            </a:r>
            <a:r>
              <a:rPr lang="ja-JP" altLang="en-US" sz="2400" dirty="0"/>
              <a:t>寿命が短い」こと</a:t>
            </a:r>
            <a:r>
              <a:rPr lang="ja-JP" altLang="en-US" sz="2400" dirty="0" smtClean="0"/>
              <a:t>や「</a:t>
            </a:r>
            <a:r>
              <a:rPr lang="ja-JP" altLang="en-US" sz="2400" dirty="0"/>
              <a:t>ノイズが生じやすい」などの短所がある</a:t>
            </a:r>
            <a:r>
              <a:rPr lang="ja-JP" altLang="en-US" sz="2400" dirty="0" smtClean="0"/>
              <a:t>．</a:t>
            </a:r>
            <a:endParaRPr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180993"/>
            <a:ext cx="5246161" cy="267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61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625855"/>
            <a:ext cx="6050082" cy="6960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7.2.2 </a:t>
            </a:r>
            <a:r>
              <a:rPr kumimoji="1" lang="ja-JP" altLang="en-US" sz="4400" dirty="0" smtClean="0"/>
              <a:t>エンコータの仕組</a:t>
            </a:r>
            <a:r>
              <a:rPr kumimoji="1" lang="ja-JP" altLang="en-US" dirty="0" smtClean="0"/>
              <a:t>み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9855" y="1285693"/>
            <a:ext cx="8694775" cy="2126696"/>
          </a:xfrm>
        </p:spPr>
        <p:txBody>
          <a:bodyPr/>
          <a:lstStyle/>
          <a:p>
            <a:r>
              <a:rPr lang="ja-JP" altLang="en-US" sz="2400" dirty="0"/>
              <a:t>エンコーダは，回転軸に一定の間隔でスリットが刻まれた薄い円盤を接続する</a:t>
            </a:r>
            <a:r>
              <a:rPr lang="ja-JP" altLang="en-US" sz="2400" dirty="0" smtClean="0"/>
              <a:t>．内部</a:t>
            </a:r>
            <a:r>
              <a:rPr lang="ja-JP" altLang="en-US" sz="2400" dirty="0"/>
              <a:t>には発光体が存在し，そこから出た光は円盤のスリットを通過し，</a:t>
            </a:r>
            <a:r>
              <a:rPr lang="ja-JP" altLang="en-US" sz="2400" dirty="0" smtClean="0"/>
              <a:t>受光部</a:t>
            </a:r>
            <a:r>
              <a:rPr lang="ja-JP" altLang="en-US" sz="2400" dirty="0"/>
              <a:t>で感知する</a:t>
            </a:r>
            <a:r>
              <a:rPr lang="ja-JP" altLang="en-US" sz="2400" dirty="0" smtClean="0"/>
              <a:t>．</a:t>
            </a:r>
            <a:endParaRPr lang="en-US" altLang="ja-JP" sz="2400" dirty="0" smtClean="0"/>
          </a:p>
          <a:p>
            <a:r>
              <a:rPr lang="ja-JP" altLang="en-US" sz="2400" dirty="0" smtClean="0"/>
              <a:t>軸が回転</a:t>
            </a:r>
            <a:r>
              <a:rPr lang="ja-JP" altLang="en-US" sz="2400" dirty="0"/>
              <a:t>すると</a:t>
            </a:r>
            <a:r>
              <a:rPr lang="ja-JP" altLang="en-US" sz="2400" dirty="0" smtClean="0"/>
              <a:t>，受光部</a:t>
            </a:r>
            <a:r>
              <a:rPr lang="ja-JP" altLang="en-US" sz="2400" dirty="0"/>
              <a:t>での受光回数が増加する</a:t>
            </a:r>
            <a:r>
              <a:rPr lang="ja-JP" altLang="en-US" sz="2400" dirty="0" smtClean="0"/>
              <a:t>．この</a:t>
            </a:r>
            <a:r>
              <a:rPr lang="ja-JP" altLang="en-US" sz="2400" dirty="0"/>
              <a:t>光のパルスの回数をカウンタと呼ばれる装置で計測</a:t>
            </a:r>
            <a:r>
              <a:rPr lang="ja-JP" altLang="en-US" sz="2400" dirty="0" smtClean="0"/>
              <a:t>する</a:t>
            </a:r>
            <a:endParaRPr lang="ja-JP" altLang="en-US" sz="2400" dirty="0"/>
          </a:p>
          <a:p>
            <a:r>
              <a:rPr lang="ja-JP" altLang="en-US" sz="2400" dirty="0" smtClean="0"/>
              <a:t>「</a:t>
            </a:r>
            <a:r>
              <a:rPr lang="ja-JP" altLang="en-US" sz="2400" dirty="0"/>
              <a:t>寿命が長い」，「ノイズが生じない」という長所がある</a:t>
            </a:r>
            <a:r>
              <a:rPr lang="ja-JP" altLang="en-US" sz="2400" dirty="0" smtClean="0"/>
              <a:t>．一方で「</a:t>
            </a:r>
            <a:r>
              <a:rPr lang="ja-JP" altLang="en-US" sz="2400" dirty="0"/>
              <a:t>構造が複雑」「価格が高い」などの短所も存在する．</a:t>
            </a:r>
          </a:p>
          <a:p>
            <a:endParaRPr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134798"/>
            <a:ext cx="4971047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20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787208" cy="636680"/>
          </a:xfrm>
        </p:spPr>
        <p:txBody>
          <a:bodyPr>
            <a:noAutofit/>
          </a:bodyPr>
          <a:lstStyle/>
          <a:p>
            <a:r>
              <a:rPr kumimoji="1" lang="en-US" altLang="ja-JP" sz="4400" dirty="0" smtClean="0"/>
              <a:t>Contents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7</a:t>
            </a:r>
            <a:r>
              <a:rPr kumimoji="1" lang="en-US" altLang="ja-JP" dirty="0" smtClean="0"/>
              <a:t>.1  </a:t>
            </a:r>
            <a:r>
              <a:rPr kumimoji="1" lang="ja-JP" altLang="en-US" dirty="0" smtClean="0"/>
              <a:t>ロボット用センサの種類</a:t>
            </a:r>
            <a:endParaRPr kumimoji="1" lang="en-US" altLang="ja-JP" dirty="0" smtClean="0"/>
          </a:p>
          <a:p>
            <a:r>
              <a:rPr lang="en-US" altLang="ja-JP" dirty="0"/>
              <a:t>7</a:t>
            </a:r>
            <a:r>
              <a:rPr kumimoji="1" lang="en-US" altLang="ja-JP" dirty="0" smtClean="0"/>
              <a:t>.2  </a:t>
            </a:r>
            <a:r>
              <a:rPr kumimoji="1" lang="ja-JP" altLang="en-US" dirty="0" smtClean="0"/>
              <a:t>角度センサ</a:t>
            </a:r>
            <a:endParaRPr kumimoji="1" lang="en-US" altLang="ja-JP" dirty="0" smtClean="0"/>
          </a:p>
          <a:p>
            <a:r>
              <a:rPr lang="en-US" altLang="ja-JP" dirty="0"/>
              <a:t>7</a:t>
            </a:r>
            <a:r>
              <a:rPr lang="en-US" altLang="ja-JP" dirty="0" smtClean="0"/>
              <a:t>.3  </a:t>
            </a:r>
            <a:r>
              <a:rPr lang="ja-JP" altLang="en-US" dirty="0" smtClean="0"/>
              <a:t>角速度センサ</a:t>
            </a:r>
            <a:endParaRPr lang="en-US" altLang="ja-JP" dirty="0" smtClean="0"/>
          </a:p>
          <a:p>
            <a:r>
              <a:rPr lang="en-US" altLang="ja-JP" dirty="0"/>
              <a:t>7</a:t>
            </a:r>
            <a:r>
              <a:rPr lang="en-US" altLang="ja-JP" dirty="0" smtClean="0"/>
              <a:t>.4</a:t>
            </a:r>
            <a:r>
              <a:rPr lang="ja-JP" altLang="en-US" dirty="0" smtClean="0"/>
              <a:t>  力センサ</a:t>
            </a:r>
            <a:endParaRPr lang="en-US" altLang="ja-JP" dirty="0" smtClean="0"/>
          </a:p>
          <a:p>
            <a:r>
              <a:rPr lang="en-US" altLang="ja-JP" dirty="0" smtClean="0"/>
              <a:t>7.5  AD</a:t>
            </a:r>
            <a:r>
              <a:rPr lang="ja-JP" altLang="en-US" dirty="0" smtClean="0"/>
              <a:t>変換器（</a:t>
            </a:r>
            <a:r>
              <a:rPr lang="en-US" altLang="ja-JP" dirty="0" smtClean="0"/>
              <a:t>AD</a:t>
            </a:r>
            <a:r>
              <a:rPr lang="ja-JP" altLang="en-US" dirty="0" smtClean="0"/>
              <a:t>コンバータ）</a:t>
            </a: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457200" y="2852936"/>
            <a:ext cx="352839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531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12050</TotalTime>
  <Words>1123</Words>
  <Application>Microsoft Office PowerPoint</Application>
  <PresentationFormat>画面に合わせる (4:3)</PresentationFormat>
  <Paragraphs>79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6" baseType="lpstr">
      <vt:lpstr>HGP明朝E</vt:lpstr>
      <vt:lpstr>ＭＳ Ｐゴシック</vt:lpstr>
      <vt:lpstr>Calibri</vt:lpstr>
      <vt:lpstr>Constantia</vt:lpstr>
      <vt:lpstr>Wingdings</vt:lpstr>
      <vt:lpstr>Wingdings 2</vt:lpstr>
      <vt:lpstr>リゾート</vt:lpstr>
      <vt:lpstr>ロボット工学 第7回　ロボット用センサ</vt:lpstr>
      <vt:lpstr>Information</vt:lpstr>
      <vt:lpstr>STORY ロボット用センサ</vt:lpstr>
      <vt:lpstr>Contents</vt:lpstr>
      <vt:lpstr>PowerPoint プレゼンテーション</vt:lpstr>
      <vt:lpstr>Contents</vt:lpstr>
      <vt:lpstr>7.2.1 ポテンショメータの仕組み</vt:lpstr>
      <vt:lpstr>7.2.2 エンコータの仕組み</vt:lpstr>
      <vt:lpstr>Contents</vt:lpstr>
      <vt:lpstr>7.3.1 角速度センサの仕組み</vt:lpstr>
      <vt:lpstr>7.3.2 角速度センサを利用した間接的な角速度計測</vt:lpstr>
      <vt:lpstr>Contents</vt:lpstr>
      <vt:lpstr>7.4.1 歪ゲージを使った力センサ</vt:lpstr>
      <vt:lpstr>7.4.2 ホイートストンブリッジ回路を用いた電圧計測</vt:lpstr>
      <vt:lpstr>Contents</vt:lpstr>
      <vt:lpstr>7.5.1　 AD変換器の仕組み</vt:lpstr>
      <vt:lpstr>7.5.2  DA/AD変換器を用いたロボットのシステム制御</vt:lpstr>
      <vt:lpstr>章末問題</vt:lpstr>
      <vt:lpstr>第7章のまとめ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人工知能概論 </dc:title>
  <dc:creator>user</dc:creator>
  <cp:lastModifiedBy>BHD2013</cp:lastModifiedBy>
  <cp:revision>225</cp:revision>
  <cp:lastPrinted>2013-10-08T03:26:13Z</cp:lastPrinted>
  <dcterms:created xsi:type="dcterms:W3CDTF">2012-07-12T01:49:14Z</dcterms:created>
  <dcterms:modified xsi:type="dcterms:W3CDTF">2018-02-03T07:46:27Z</dcterms:modified>
</cp:coreProperties>
</file>