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473" r:id="rId2"/>
    <p:sldId id="474" r:id="rId3"/>
    <p:sldId id="408" r:id="rId4"/>
    <p:sldId id="447" r:id="rId5"/>
    <p:sldId id="506" r:id="rId6"/>
    <p:sldId id="533" r:id="rId7"/>
    <p:sldId id="510" r:id="rId8"/>
    <p:sldId id="532" r:id="rId9"/>
    <p:sldId id="534" r:id="rId10"/>
    <p:sldId id="511" r:id="rId11"/>
    <p:sldId id="535" r:id="rId12"/>
    <p:sldId id="536" r:id="rId13"/>
    <p:sldId id="537" r:id="rId14"/>
    <p:sldId id="538" r:id="rId15"/>
    <p:sldId id="531" r:id="rId16"/>
    <p:sldId id="468" r:id="rId17"/>
  </p:sldIdLst>
  <p:sldSz cx="9144000" cy="6858000" type="screen4x3"/>
  <p:notesSz cx="674211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924"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3132063F-5B66-4DE5-B723-E7B075FE503A}" type="datetimeFigureOut">
              <a:rPr kumimoji="1" lang="ja-JP" altLang="en-US" smtClean="0"/>
              <a:t>2018/2/3</a:t>
            </a:fld>
            <a:endParaRPr kumimoji="1" lang="ja-JP" altLang="en-US"/>
          </a:p>
        </p:txBody>
      </p:sp>
      <p:sp>
        <p:nvSpPr>
          <p:cNvPr id="4" name="フッター プレースホルダー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DFEEBE2F-0215-46CF-AC68-46A001918027}" type="slidenum">
              <a:rPr kumimoji="1" lang="ja-JP" altLang="en-US" smtClean="0"/>
              <a:t>‹#›</a:t>
            </a:fld>
            <a:endParaRPr kumimoji="1" lang="ja-JP" altLang="en-US"/>
          </a:p>
        </p:txBody>
      </p:sp>
    </p:spTree>
    <p:extLst>
      <p:ext uri="{BB962C8B-B14F-4D97-AF65-F5344CB8AC3E}">
        <p14:creationId xmlns:p14="http://schemas.microsoft.com/office/powerpoint/2010/main" val="191551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8971" y="0"/>
            <a:ext cx="2921582" cy="493633"/>
          </a:xfrm>
          <a:prstGeom prst="rect">
            <a:avLst/>
          </a:prstGeom>
        </p:spPr>
        <p:txBody>
          <a:bodyPr vert="horz" lIns="91440" tIns="45720" rIns="91440" bIns="45720" rtlCol="0"/>
          <a:lstStyle>
            <a:lvl1pPr algn="r">
              <a:defRPr sz="1200"/>
            </a:lvl1pPr>
          </a:lstStyle>
          <a:p>
            <a:fld id="{397290CC-E165-4975-A2DF-AB660994BD7B}" type="datetimeFigureOut">
              <a:rPr kumimoji="1" lang="ja-JP" altLang="en-US" smtClean="0"/>
              <a:t>2018/2/3</a:t>
            </a:fld>
            <a:endParaRPr kumimoji="1" lang="ja-JP" altLang="en-US"/>
          </a:p>
        </p:txBody>
      </p:sp>
      <p:sp>
        <p:nvSpPr>
          <p:cNvPr id="4" name="スライド イメージ プレースホルダー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7316"/>
            <a:ext cx="2921582" cy="49363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8971" y="9377316"/>
            <a:ext cx="2921582" cy="493633"/>
          </a:xfrm>
          <a:prstGeom prst="rect">
            <a:avLst/>
          </a:prstGeom>
        </p:spPr>
        <p:txBody>
          <a:bodyPr vert="horz" lIns="91440" tIns="45720" rIns="91440" bIns="45720" rtlCol="0" anchor="b"/>
          <a:lstStyle>
            <a:lvl1pPr algn="r">
              <a:defRPr sz="1200"/>
            </a:lvl1pPr>
          </a:lstStyle>
          <a:p>
            <a:fld id="{A363144C-85AE-4336-A6C0-89584B52731E}" type="slidenum">
              <a:rPr kumimoji="1" lang="ja-JP" altLang="en-US" smtClean="0"/>
              <a:t>‹#›</a:t>
            </a:fld>
            <a:endParaRPr kumimoji="1" lang="ja-JP" altLang="en-US"/>
          </a:p>
        </p:txBody>
      </p:sp>
    </p:spTree>
    <p:extLst>
      <p:ext uri="{BB962C8B-B14F-4D97-AF65-F5344CB8AC3E}">
        <p14:creationId xmlns:p14="http://schemas.microsoft.com/office/powerpoint/2010/main" val="14968998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30" name="Date Placeholder 29"/>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19" name="Footer Placeholder 18"/>
          <p:cNvSpPr>
            <a:spLocks noGrp="1"/>
          </p:cNvSpPr>
          <p:nvPr>
            <p:ph type="ftr" sz="quarter" idx="11"/>
          </p:nvPr>
        </p:nvSpPr>
        <p:spPr/>
        <p:txBody>
          <a:bodyPr/>
          <a:lstStyle/>
          <a:p>
            <a:endParaRPr kumimoji="1" lang="ja-JP" altLang="en-US"/>
          </a:p>
        </p:txBody>
      </p:sp>
      <p:sp>
        <p:nvSpPr>
          <p:cNvPr id="27" name="Slide Number Placeholder 2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ja-JP" altLang="en-US" smtClean="0"/>
              <a:t>マスター タイトルの書式設定</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ja-JP" altLang="en-US" smtClean="0"/>
              <a:t>マスター タイトルの書式設定</a:t>
            </a:r>
            <a:endParaRPr kumimoji="0" lang="en-US"/>
          </a:p>
        </p:txBody>
      </p:sp>
      <p:sp>
        <p:nvSpPr>
          <p:cNvPr id="3" name="Content Placeholder 2"/>
          <p:cNvSpPr>
            <a:spLocks noGrp="1"/>
          </p:cNvSpPr>
          <p:nvPr>
            <p:ph idx="1"/>
          </p:nvPr>
        </p:nvSpPr>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Date Placeholder 3"/>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ja-JP" altLang="en-US" smtClean="0"/>
              <a:t>マスター タイトルの書式設定</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ja-JP" altLang="en-US" smtClean="0"/>
              <a:t>マスター タイトルの書式設定</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マスター テキストの書式設定</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Date Placeholder 6"/>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Date Placeholder 2"/>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ja-JP" altLang="en-US" smtClean="0"/>
              <a:t>マスター タイトルの書式設定</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ja-JP" altLang="en-US" smtClean="0"/>
              <a:t>マスター テキストの書式設定</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ja-JP" altLang="en-US" smtClean="0"/>
              <a:t>マスター タイトルの書式設定</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5" name="Date Placeholder 4"/>
          <p:cNvSpPr>
            <a:spLocks noGrp="1"/>
          </p:cNvSpPr>
          <p:nvPr>
            <p:ph type="dt" sz="half" idx="10"/>
          </p:nvPr>
        </p:nvSpPr>
        <p:spPr/>
        <p:txBody>
          <a:bodyPr/>
          <a:lstStyle/>
          <a:p>
            <a:fld id="{E90ED720-0104-4369-84BC-D37694168613}" type="datetimeFigureOut">
              <a:rPr kumimoji="1" lang="ja-JP" altLang="en-US" smtClean="0"/>
              <a:t>2018/2/3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8077200" y="6356350"/>
            <a:ext cx="609600" cy="365125"/>
          </a:xfrm>
        </p:spPr>
        <p:txBody>
          <a:bodyPr/>
          <a:lstStyle/>
          <a:p>
            <a:fld id="{D2D8002D-B5B0-4BAC-B1F6-782DDCCE6D9C}" type="slidenum">
              <a:rPr kumimoji="1" lang="ja-JP" altLang="en-US" smtClean="0"/>
              <a:t>‹#›</a:t>
            </a:fld>
            <a:endParaRPr kumimoji="1" lang="ja-JP"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ja-JP" altLang="en-US" smtClean="0"/>
              <a:t>アイコンをクリックして図を追加</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ja-JP" altLang="en-US" smtClean="0"/>
              <a:t>マスター タイトルの書式設定</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90ED720-0104-4369-84BC-D37694168613}" type="datetimeFigureOut">
              <a:rPr kumimoji="1" lang="ja-JP" altLang="en-US" smtClean="0"/>
              <a:t>2018/2/3</a:t>
            </a:fld>
            <a:endParaRPr kumimoji="1" lang="ja-JP"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kumimoji="1" lang="ja-JP" alt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2D8002D-B5B0-4BAC-B1F6-782DDCCE6D9C}" type="slidenum">
              <a:rPr kumimoji="1" lang="ja-JP" altLang="en-US" smtClean="0"/>
              <a:t>‹#›</a:t>
            </a:fld>
            <a:endParaRPr kumimoji="1" lang="ja-JP"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amazon.co.jp/gp/product/4061538233/ref=as_li_ss_tl?ie=UTF8&amp;camp=247&amp;creative=7399&amp;creativeASIN=4061538233&amp;linkCode=as2&amp;tag=tanichustudio-22"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dirty="0" smtClean="0"/>
              <a:t>ロボット工学</a:t>
            </a:r>
            <a:r>
              <a:rPr lang="en-US" altLang="ja-JP" dirty="0" smtClean="0"/>
              <a:t/>
            </a:r>
            <a:br>
              <a:rPr lang="en-US" altLang="ja-JP" dirty="0" smtClean="0"/>
            </a:br>
            <a:r>
              <a:rPr lang="ja-JP" altLang="en-US" sz="2400" dirty="0" smtClean="0"/>
              <a:t>第</a:t>
            </a:r>
            <a:r>
              <a:rPr lang="en-US" altLang="ja-JP" sz="2400" dirty="0" smtClean="0"/>
              <a:t>8</a:t>
            </a:r>
            <a:r>
              <a:rPr lang="ja-JP" altLang="en-US" sz="2400" dirty="0" smtClean="0"/>
              <a:t>回　関節座標系の位置制御</a:t>
            </a:r>
            <a:endParaRPr kumimoji="1" lang="ja-JP" altLang="en-US" sz="2400" dirty="0"/>
          </a:p>
        </p:txBody>
      </p:sp>
      <p:sp>
        <p:nvSpPr>
          <p:cNvPr id="3" name="サブタイトル 2"/>
          <p:cNvSpPr>
            <a:spLocks noGrp="1"/>
          </p:cNvSpPr>
          <p:nvPr>
            <p:ph type="subTitle" idx="1"/>
          </p:nvPr>
        </p:nvSpPr>
        <p:spPr>
          <a:xfrm>
            <a:off x="755576" y="3843442"/>
            <a:ext cx="7854696" cy="1752600"/>
          </a:xfrm>
        </p:spPr>
        <p:txBody>
          <a:bodyPr/>
          <a:lstStyle/>
          <a:p>
            <a:r>
              <a:rPr lang="ja-JP" altLang="en-US" dirty="0" smtClean="0"/>
              <a:t>福岡工業大学 工学部 知能機械工学科</a:t>
            </a:r>
            <a:endParaRPr lang="en-US" altLang="ja-JP" dirty="0" smtClean="0"/>
          </a:p>
          <a:p>
            <a:r>
              <a:rPr kumimoji="1" lang="ja-JP" altLang="en-US" dirty="0" smtClean="0"/>
              <a:t>木野　仁</a:t>
            </a:r>
            <a:endParaRPr kumimoji="1" lang="ja-JP" altLang="en-US" dirty="0"/>
          </a:p>
        </p:txBody>
      </p:sp>
      <p:pic>
        <p:nvPicPr>
          <p:cNvPr id="4" name="Picture 1" descr="C:\Users\user\Dropbox\8_lecture\13講義\人工知能概論\ホイールダック２号\ペンロボ背景透明.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2971" y="0"/>
            <a:ext cx="1981196" cy="1981895"/>
          </a:xfrm>
          <a:prstGeom prst="rect">
            <a:avLst/>
          </a:prstGeom>
          <a:noFill/>
          <a:extLst>
            <a:ext uri="{909E8E84-426E-40DD-AFC4-6F175D3DCCD1}">
              <a14:hiddenFill xmlns:a14="http://schemas.microsoft.com/office/drawing/2010/main">
                <a:solidFill>
                  <a:srgbClr val="FFFFFF"/>
                </a:solidFill>
              </a14:hiddenFill>
            </a:ext>
          </a:extLst>
        </p:spPr>
      </p:pic>
      <p:sp>
        <p:nvSpPr>
          <p:cNvPr id="5" name="コンテンツ プレースホルダー 4"/>
          <p:cNvSpPr txBox="1">
            <a:spLocks/>
          </p:cNvSpPr>
          <p:nvPr/>
        </p:nvSpPr>
        <p:spPr>
          <a:xfrm>
            <a:off x="204073" y="5061947"/>
            <a:ext cx="8939927" cy="1872208"/>
          </a:xfrm>
          <a:prstGeom prst="rect">
            <a:avLst/>
          </a:prstGeom>
        </p:spPr>
        <p:txBody>
          <a:bodyPr>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1"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1"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1"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1"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a:lstStyle>
          <a:p>
            <a:pPr>
              <a:buFont typeface="Wingdings" panose="05000000000000000000" pitchFamily="2" charset="2"/>
              <a:buChar char="l"/>
            </a:pPr>
            <a:r>
              <a:rPr lang="ja-JP" altLang="en-US" dirty="0">
                <a:solidFill>
                  <a:schemeClr val="bg1"/>
                </a:solidFill>
              </a:rPr>
              <a:t>本サイトで提供されるコンテンツの著作権は，木野仁，谷口忠大，峰岸桃，（株）講談社にある．</a:t>
            </a:r>
          </a:p>
          <a:p>
            <a:pPr>
              <a:buFont typeface="Wingdings" panose="05000000000000000000" pitchFamily="2" charset="2"/>
              <a:buChar char="l"/>
            </a:pPr>
            <a:r>
              <a:rPr lang="ja-JP" altLang="en-US" dirty="0">
                <a:solidFill>
                  <a:schemeClr val="bg1"/>
                </a:solidFill>
              </a:rPr>
              <a:t>非営利目的に限り，ファイルのダウンロード，印刷，複製，大量の印刷を自由に行ってよい．</a:t>
            </a:r>
          </a:p>
          <a:p>
            <a:pPr>
              <a:buFont typeface="Wingdings" panose="05000000000000000000" pitchFamily="2" charset="2"/>
              <a:buChar char="l"/>
            </a:pPr>
            <a:r>
              <a:rPr lang="ja-JP" altLang="en-US" dirty="0">
                <a:solidFill>
                  <a:schemeClr val="bg1"/>
                </a:solidFill>
              </a:rPr>
              <a:t>講義や勉強会などで配布し，利用していただくのも大歓迎である</a:t>
            </a:r>
            <a:r>
              <a:rPr lang="ja-JP" altLang="en-US" dirty="0" smtClean="0">
                <a:solidFill>
                  <a:schemeClr val="bg1"/>
                </a:solidFill>
              </a:rPr>
              <a:t>．ただし</a:t>
            </a:r>
            <a:r>
              <a:rPr lang="ja-JP" altLang="en-US" dirty="0">
                <a:solidFill>
                  <a:schemeClr val="bg1"/>
                </a:solidFill>
              </a:rPr>
              <a:t>，そうして作ったものを無断で販売することを禁止する．</a:t>
            </a:r>
          </a:p>
          <a:p>
            <a:pPr>
              <a:buFont typeface="Wingdings" panose="05000000000000000000" pitchFamily="2" charset="2"/>
              <a:buChar char="l"/>
            </a:pPr>
            <a:r>
              <a:rPr lang="ja-JP" altLang="en-US" dirty="0" smtClean="0">
                <a:solidFill>
                  <a:schemeClr val="bg1"/>
                </a:solidFill>
              </a:rPr>
              <a:t>つね</a:t>
            </a:r>
            <a:r>
              <a:rPr lang="ja-JP" altLang="en-US" dirty="0">
                <a:solidFill>
                  <a:schemeClr val="bg1"/>
                </a:solidFill>
              </a:rPr>
              <a:t>に最新版を配布したいので，ファイルのネット上での再配布も禁止する．</a:t>
            </a:r>
          </a:p>
          <a:p>
            <a:pPr marL="0" indent="0">
              <a:buNone/>
            </a:pPr>
            <a:endParaRPr lang="ja-JP" altLang="en-US" dirty="0"/>
          </a:p>
        </p:txBody>
      </p:sp>
      <p:pic>
        <p:nvPicPr>
          <p:cNvPr id="7" name="図 6"/>
          <p:cNvPicPr>
            <a:picLocks noChangeAspect="1"/>
          </p:cNvPicPr>
          <p:nvPr/>
        </p:nvPicPr>
        <p:blipFill>
          <a:blip r:embed="rId3"/>
          <a:stretch>
            <a:fillRect/>
          </a:stretch>
        </p:blipFill>
        <p:spPr>
          <a:xfrm>
            <a:off x="214548" y="260648"/>
            <a:ext cx="2351703" cy="2654735"/>
          </a:xfrm>
          <a:prstGeom prst="rect">
            <a:avLst/>
          </a:prstGeom>
        </p:spPr>
      </p:pic>
    </p:spTree>
    <p:extLst>
      <p:ext uri="{BB962C8B-B14F-4D97-AF65-F5344CB8AC3E}">
        <p14:creationId xmlns:p14="http://schemas.microsoft.com/office/powerpoint/2010/main" val="1999639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678244"/>
            <a:ext cx="6698154" cy="662524"/>
          </a:xfrm>
          <a:solidFill>
            <a:schemeClr val="bg1"/>
          </a:solidFill>
        </p:spPr>
        <p:txBody>
          <a:bodyPr>
            <a:normAutofit/>
          </a:bodyPr>
          <a:lstStyle/>
          <a:p>
            <a:r>
              <a:rPr kumimoji="1" lang="en-US" altLang="ja-JP" sz="4400" dirty="0" smtClean="0"/>
              <a:t>8.3.1 </a:t>
            </a:r>
            <a:r>
              <a:rPr kumimoji="1" lang="ja-JP" altLang="en-US" sz="4400" dirty="0" smtClean="0"/>
              <a:t>重力の影響による誤差</a:t>
            </a:r>
            <a:endParaRPr kumimoji="1" lang="ja-JP" altLang="en-US" sz="4400" dirty="0"/>
          </a:p>
        </p:txBody>
      </p:sp>
      <p:sp>
        <p:nvSpPr>
          <p:cNvPr id="3" name="コンテンツ プレースホルダー 2"/>
          <p:cNvSpPr>
            <a:spLocks noGrp="1"/>
          </p:cNvSpPr>
          <p:nvPr>
            <p:ph idx="1"/>
          </p:nvPr>
        </p:nvSpPr>
        <p:spPr>
          <a:xfrm>
            <a:off x="346990" y="1393544"/>
            <a:ext cx="8694775" cy="2126696"/>
          </a:xfrm>
        </p:spPr>
        <p:txBody>
          <a:bodyPr>
            <a:noAutofit/>
          </a:bodyPr>
          <a:lstStyle/>
          <a:p>
            <a:r>
              <a:rPr lang="ja-JP" altLang="en-US" sz="2400" dirty="0"/>
              <a:t>これまでの手先位置制御の例では，重力の影響を無視し説明してきた．</a:t>
            </a:r>
            <a:r>
              <a:rPr lang="ja-JP" altLang="en-US" sz="2400" dirty="0" smtClean="0"/>
              <a:t>しかし</a:t>
            </a:r>
            <a:r>
              <a:rPr lang="ja-JP" altLang="en-US" sz="2400" dirty="0"/>
              <a:t>，実際には重力の影響を無視できないことも多い．</a:t>
            </a:r>
          </a:p>
          <a:p>
            <a:r>
              <a:rPr lang="en-US" altLang="ja-JP" sz="2400" dirty="0" smtClean="0"/>
              <a:t>PD</a:t>
            </a:r>
            <a:r>
              <a:rPr lang="ja-JP" altLang="en-US" sz="2400" dirty="0"/>
              <a:t>制御を行った場合，各関節角は重力の影響を受ける．最終的に収束する関節角は目標角度からずれ，関節角の</a:t>
            </a:r>
            <a:r>
              <a:rPr lang="en-US" altLang="ja-JP" sz="2400" dirty="0"/>
              <a:t>PD </a:t>
            </a:r>
            <a:r>
              <a:rPr lang="ja-JP" altLang="en-US" sz="2400" dirty="0"/>
              <a:t>制御のバネ要素と重力がつり合ったところで静止する</a:t>
            </a:r>
            <a:r>
              <a:rPr lang="ja-JP" altLang="en-US" sz="2400" dirty="0" smtClean="0"/>
              <a:t>．</a:t>
            </a:r>
            <a:endParaRPr lang="ja-JP" altLang="en-US" sz="24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3573016"/>
            <a:ext cx="5384698" cy="3015795"/>
          </a:xfrm>
          <a:prstGeom prst="rect">
            <a:avLst/>
          </a:prstGeom>
        </p:spPr>
      </p:pic>
    </p:spTree>
    <p:extLst>
      <p:ext uri="{BB962C8B-B14F-4D97-AF65-F5344CB8AC3E}">
        <p14:creationId xmlns:p14="http://schemas.microsoft.com/office/powerpoint/2010/main" val="2131820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508517"/>
            <a:ext cx="8424936" cy="1143000"/>
          </a:xfrm>
          <a:solidFill>
            <a:schemeClr val="bg1"/>
          </a:solidFill>
        </p:spPr>
        <p:txBody>
          <a:bodyPr>
            <a:noAutofit/>
          </a:bodyPr>
          <a:lstStyle/>
          <a:p>
            <a:r>
              <a:rPr kumimoji="1" lang="en-US" altLang="ja-JP" sz="4000" dirty="0" smtClean="0"/>
              <a:t>8.3.2 </a:t>
            </a:r>
            <a:r>
              <a:rPr kumimoji="1" lang="ja-JP" altLang="en-US" sz="4000" dirty="0" smtClean="0"/>
              <a:t>１リンク１関節システムの場合の重力補償</a:t>
            </a:r>
            <a:endParaRPr kumimoji="1" lang="ja-JP" altLang="en-US" sz="4000" dirty="0"/>
          </a:p>
        </p:txBody>
      </p:sp>
      <p:sp>
        <p:nvSpPr>
          <p:cNvPr id="3" name="コンテンツ プレースホルダー 2"/>
          <p:cNvSpPr>
            <a:spLocks noGrp="1"/>
          </p:cNvSpPr>
          <p:nvPr>
            <p:ph idx="1"/>
          </p:nvPr>
        </p:nvSpPr>
        <p:spPr>
          <a:xfrm>
            <a:off x="434329" y="1619672"/>
            <a:ext cx="8694775" cy="2126696"/>
          </a:xfrm>
        </p:spPr>
        <p:txBody>
          <a:bodyPr>
            <a:noAutofit/>
          </a:bodyPr>
          <a:lstStyle/>
          <a:p>
            <a:r>
              <a:rPr lang="ja-JP" altLang="en-US" sz="2400" dirty="0" smtClean="0"/>
              <a:t>制御式</a:t>
            </a:r>
            <a:r>
              <a:rPr lang="ja-JP" altLang="en-US" sz="2400" dirty="0"/>
              <a:t>に重力を補償する項を加え，</a:t>
            </a:r>
            <a:r>
              <a:rPr lang="ja-JP" altLang="en-US" sz="2400" dirty="0" smtClean="0"/>
              <a:t>重力を相殺すること</a:t>
            </a:r>
            <a:r>
              <a:rPr lang="ja-JP" altLang="en-US" sz="2400" dirty="0"/>
              <a:t>を検討する．このように重力の影響を打ち消すことを重力補償と</a:t>
            </a:r>
            <a:r>
              <a:rPr lang="ja-JP" altLang="en-US" sz="2400" dirty="0" smtClean="0"/>
              <a:t>いう．</a:t>
            </a:r>
            <a:endParaRPr lang="ja-JP" altLang="en-US" sz="2400" dirty="0"/>
          </a:p>
          <a:p>
            <a:r>
              <a:rPr lang="ja-JP" altLang="en-US" sz="2400" dirty="0" smtClean="0"/>
              <a:t>図の</a:t>
            </a:r>
            <a:r>
              <a:rPr lang="ja-JP" altLang="en-US" sz="2400" dirty="0"/>
              <a:t>例では，重力のポテンシャルエネルギー</a:t>
            </a:r>
            <a:r>
              <a:rPr lang="ja-JP" altLang="en-US" sz="2400" dirty="0" smtClean="0"/>
              <a:t>を変位</a:t>
            </a:r>
            <a:r>
              <a:rPr lang="ja-JP" altLang="en-US" sz="2400" dirty="0" smtClean="0"/>
              <a:t>で</a:t>
            </a:r>
            <a:r>
              <a:rPr lang="ja-JP" altLang="en-US" sz="2400" dirty="0" smtClean="0"/>
              <a:t>微分する</a:t>
            </a:r>
            <a:r>
              <a:rPr lang="ja-JP" altLang="en-US" sz="2400" dirty="0"/>
              <a:t>ことで，重力補償に必要な</a:t>
            </a:r>
            <a:r>
              <a:rPr lang="ja-JP" altLang="en-US" sz="2400" dirty="0" smtClean="0"/>
              <a:t>力（トルク）を</a:t>
            </a:r>
            <a:r>
              <a:rPr lang="ja-JP" altLang="en-US" sz="2400" dirty="0"/>
              <a:t>計算できる．</a:t>
            </a:r>
          </a:p>
          <a:p>
            <a:r>
              <a:rPr lang="ja-JP" altLang="en-US" sz="2400" dirty="0" smtClean="0"/>
              <a:t>実際に位置制御を行う場合には，制御式に</a:t>
            </a:r>
            <a:r>
              <a:rPr lang="ja-JP" altLang="en-US" sz="2400" dirty="0"/>
              <a:t>重力補償するトルクを加えればよい．</a:t>
            </a:r>
            <a:endParaRPr lang="en-US" altLang="ja-JP" sz="2400"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746369"/>
            <a:ext cx="5720914" cy="3111632"/>
          </a:xfrm>
          <a:prstGeom prst="rect">
            <a:avLst/>
          </a:prstGeom>
        </p:spPr>
      </p:pic>
    </p:spTree>
    <p:extLst>
      <p:ext uri="{BB962C8B-B14F-4D97-AF65-F5344CB8AC3E}">
        <p14:creationId xmlns:p14="http://schemas.microsoft.com/office/powerpoint/2010/main" val="4198887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9570" y="476672"/>
            <a:ext cx="8229600" cy="1143000"/>
          </a:xfrm>
          <a:solidFill>
            <a:schemeClr val="bg1"/>
          </a:solidFill>
        </p:spPr>
        <p:txBody>
          <a:bodyPr>
            <a:noAutofit/>
          </a:bodyPr>
          <a:lstStyle/>
          <a:p>
            <a:r>
              <a:rPr kumimoji="1" lang="en-US" altLang="ja-JP" sz="4000" dirty="0" smtClean="0"/>
              <a:t>8.3.3 </a:t>
            </a:r>
            <a:r>
              <a:rPr kumimoji="1" lang="ja-JP" altLang="en-US" sz="4000" dirty="0" smtClean="0"/>
              <a:t>　</a:t>
            </a:r>
            <a:r>
              <a:rPr kumimoji="1" lang="en-US" altLang="ja-JP" sz="4000" dirty="0" smtClean="0"/>
              <a:t>2</a:t>
            </a:r>
            <a:r>
              <a:rPr kumimoji="1" lang="ja-JP" altLang="en-US" sz="4000" dirty="0" smtClean="0"/>
              <a:t>リンク</a:t>
            </a:r>
            <a:r>
              <a:rPr lang="en-US" altLang="ja-JP" sz="4000" dirty="0"/>
              <a:t>2</a:t>
            </a:r>
            <a:r>
              <a:rPr kumimoji="1" lang="ja-JP" altLang="en-US" sz="4000" dirty="0" smtClean="0"/>
              <a:t>関節システムへ</a:t>
            </a:r>
            <a:r>
              <a:rPr kumimoji="1" lang="ja-JP" altLang="en-US" sz="4000" dirty="0" smtClean="0"/>
              <a:t>の</a:t>
            </a:r>
            <a:r>
              <a:rPr kumimoji="1" lang="en-US" altLang="ja-JP" sz="4000" dirty="0" smtClean="0"/>
              <a:t/>
            </a:r>
            <a:br>
              <a:rPr kumimoji="1" lang="en-US" altLang="ja-JP" sz="4000" dirty="0" smtClean="0"/>
            </a:br>
            <a:r>
              <a:rPr kumimoji="1" lang="ja-JP" altLang="en-US" sz="4000" dirty="0" smtClean="0"/>
              <a:t>重力</a:t>
            </a:r>
            <a:r>
              <a:rPr kumimoji="1" lang="ja-JP" altLang="en-US" sz="4000" dirty="0" smtClean="0"/>
              <a:t>補償の拡張</a:t>
            </a:r>
            <a:endParaRPr kumimoji="1" lang="ja-JP" altLang="en-US" sz="4000" dirty="0"/>
          </a:p>
        </p:txBody>
      </p:sp>
      <p:sp>
        <p:nvSpPr>
          <p:cNvPr id="3" name="コンテンツ プレースホルダー 2"/>
          <p:cNvSpPr>
            <a:spLocks noGrp="1"/>
          </p:cNvSpPr>
          <p:nvPr>
            <p:ph idx="1"/>
          </p:nvPr>
        </p:nvSpPr>
        <p:spPr>
          <a:xfrm>
            <a:off x="216982" y="1619672"/>
            <a:ext cx="8694775" cy="2126696"/>
          </a:xfrm>
        </p:spPr>
        <p:txBody>
          <a:bodyPr>
            <a:noAutofit/>
          </a:bodyPr>
          <a:lstStyle/>
          <a:p>
            <a:r>
              <a:rPr lang="ja-JP" altLang="en-US" sz="2400" dirty="0" smtClean="0"/>
              <a:t>図</a:t>
            </a:r>
            <a:r>
              <a:rPr lang="ja-JP" altLang="en-US" sz="2400" dirty="0"/>
              <a:t>のよう</a:t>
            </a:r>
            <a:r>
              <a:rPr lang="ja-JP" altLang="en-US" sz="2400" dirty="0" smtClean="0"/>
              <a:t>な</a:t>
            </a:r>
            <a:r>
              <a:rPr lang="en-US" altLang="ja-JP" sz="2400" dirty="0"/>
              <a:t>2</a:t>
            </a:r>
            <a:r>
              <a:rPr lang="ja-JP" altLang="en-US" sz="2400" dirty="0"/>
              <a:t>リンク</a:t>
            </a:r>
            <a:r>
              <a:rPr lang="en-US" altLang="ja-JP" sz="2400" dirty="0"/>
              <a:t>2</a:t>
            </a:r>
            <a:r>
              <a:rPr lang="ja-JP" altLang="en-US" sz="2400" dirty="0"/>
              <a:t>関節</a:t>
            </a:r>
            <a:r>
              <a:rPr lang="ja-JP" altLang="en-US" sz="2400" dirty="0" smtClean="0"/>
              <a:t>システム</a:t>
            </a:r>
            <a:r>
              <a:rPr lang="ja-JP" altLang="en-US" sz="2400" dirty="0" smtClean="0"/>
              <a:t>が</a:t>
            </a:r>
            <a:r>
              <a:rPr lang="ja-JP" altLang="en-US" sz="2400" dirty="0"/>
              <a:t>あり，各リンクは重力の影響を受けているとする．</a:t>
            </a:r>
          </a:p>
          <a:p>
            <a:r>
              <a:rPr lang="ja-JP" altLang="en-US" sz="2400" dirty="0" smtClean="0"/>
              <a:t>全ポテンシャルエネルギーを各関節</a:t>
            </a:r>
            <a:r>
              <a:rPr lang="ja-JP" altLang="en-US" sz="2400" dirty="0"/>
              <a:t>角度で偏微分することで</a:t>
            </a:r>
            <a:r>
              <a:rPr lang="ja-JP" altLang="en-US" sz="2400" dirty="0" smtClean="0"/>
              <a:t>，各関節</a:t>
            </a:r>
            <a:r>
              <a:rPr lang="ja-JP" altLang="en-US" sz="2400" dirty="0"/>
              <a:t>の重力補償トルクを計算できる．</a:t>
            </a:r>
          </a:p>
          <a:p>
            <a:r>
              <a:rPr lang="ja-JP" altLang="en-US" sz="2400" dirty="0" smtClean="0"/>
              <a:t>各関節</a:t>
            </a:r>
            <a:r>
              <a:rPr lang="ja-JP" altLang="en-US" sz="2400" dirty="0"/>
              <a:t>の重力補償トルクを制御式に加えることで</a:t>
            </a:r>
            <a:r>
              <a:rPr lang="ja-JP" altLang="en-US" sz="2400" dirty="0" smtClean="0"/>
              <a:t>，重力</a:t>
            </a:r>
            <a:r>
              <a:rPr lang="ja-JP" altLang="en-US" sz="2400" dirty="0"/>
              <a:t>の影響を</a:t>
            </a:r>
            <a:r>
              <a:rPr lang="ja-JP" altLang="en-US" sz="2400" dirty="0" smtClean="0"/>
              <a:t>取り除くこと</a:t>
            </a:r>
            <a:r>
              <a:rPr lang="ja-JP" altLang="en-US" sz="2400" dirty="0"/>
              <a:t>ができる．</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016" y="3710482"/>
            <a:ext cx="3589997" cy="3147518"/>
          </a:xfrm>
          <a:prstGeom prst="rect">
            <a:avLst/>
          </a:prstGeom>
        </p:spPr>
      </p:pic>
    </p:spTree>
    <p:extLst>
      <p:ext uri="{BB962C8B-B14F-4D97-AF65-F5344CB8AC3E}">
        <p14:creationId xmlns:p14="http://schemas.microsoft.com/office/powerpoint/2010/main" val="829540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931224" cy="708688"/>
          </a:xfrm>
        </p:spPr>
        <p:txBody>
          <a:bodyPr>
            <a:no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lang="en-US" altLang="ja-JP" dirty="0"/>
              <a:t>8</a:t>
            </a:r>
            <a:r>
              <a:rPr kumimoji="1" lang="en-US" altLang="ja-JP" dirty="0" smtClean="0"/>
              <a:t>.1  PTP</a:t>
            </a:r>
            <a:r>
              <a:rPr kumimoji="1" lang="ja-JP" altLang="en-US" dirty="0" smtClean="0"/>
              <a:t>制御と軌道制御</a:t>
            </a:r>
            <a:endParaRPr kumimoji="1" lang="en-US" altLang="ja-JP" dirty="0" smtClean="0"/>
          </a:p>
          <a:p>
            <a:r>
              <a:rPr lang="en-US" altLang="ja-JP" dirty="0" smtClean="0"/>
              <a:t>8.2  </a:t>
            </a:r>
            <a:r>
              <a:rPr lang="ja-JP" altLang="en-US" dirty="0" smtClean="0"/>
              <a:t>関節座興系</a:t>
            </a:r>
            <a:r>
              <a:rPr lang="en-US" altLang="ja-JP" dirty="0" smtClean="0"/>
              <a:t>PD</a:t>
            </a:r>
            <a:r>
              <a:rPr lang="ja-JP" altLang="en-US" dirty="0" smtClean="0"/>
              <a:t>制御</a:t>
            </a:r>
            <a:endParaRPr lang="en-US" altLang="ja-JP" dirty="0" smtClean="0"/>
          </a:p>
          <a:p>
            <a:r>
              <a:rPr lang="en-US" altLang="ja-JP" dirty="0" smtClean="0"/>
              <a:t>8.3 </a:t>
            </a:r>
            <a:r>
              <a:rPr lang="ja-JP" altLang="en-US" dirty="0" smtClean="0"/>
              <a:t> 重力補償</a:t>
            </a:r>
            <a:endParaRPr lang="en-US" altLang="ja-JP" dirty="0" smtClean="0"/>
          </a:p>
          <a:p>
            <a:r>
              <a:rPr lang="en-US" altLang="ja-JP" dirty="0" smtClean="0"/>
              <a:t>8.4  PTP</a:t>
            </a:r>
            <a:r>
              <a:rPr lang="ja-JP" altLang="en-US" dirty="0" smtClean="0"/>
              <a:t>制御を用いた簡易的な軌道制御</a:t>
            </a:r>
            <a:endParaRPr lang="en-US" altLang="ja-JP" dirty="0" smtClean="0"/>
          </a:p>
        </p:txBody>
      </p:sp>
      <p:sp>
        <p:nvSpPr>
          <p:cNvPr id="4" name="正方形/長方形 3"/>
          <p:cNvSpPr/>
          <p:nvPr/>
        </p:nvSpPr>
        <p:spPr>
          <a:xfrm>
            <a:off x="429414" y="3284984"/>
            <a:ext cx="6230817"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2686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1196752"/>
            <a:ext cx="8454276" cy="2088232"/>
          </a:xfrm>
        </p:spPr>
        <p:txBody>
          <a:bodyPr>
            <a:noAutofit/>
          </a:bodyPr>
          <a:lstStyle/>
          <a:p>
            <a:r>
              <a:rPr lang="en-US" altLang="ja-JP" sz="2400" dirty="0" smtClean="0"/>
              <a:t>PTP </a:t>
            </a:r>
            <a:r>
              <a:rPr lang="ja-JP" altLang="en-US" sz="2400" dirty="0"/>
              <a:t>制御の</a:t>
            </a:r>
            <a:r>
              <a:rPr lang="ja-JP" altLang="en-US" sz="2400" dirty="0" smtClean="0"/>
              <a:t>目標位置</a:t>
            </a:r>
            <a:r>
              <a:rPr lang="ja-JP" altLang="en-US" sz="2400" dirty="0"/>
              <a:t>を複数用意して，これを順番に切り換えることで，簡易的な軌道制御が可能となる．</a:t>
            </a:r>
          </a:p>
          <a:p>
            <a:r>
              <a:rPr lang="ja-JP" altLang="en-US" sz="2400" dirty="0" smtClean="0"/>
              <a:t>この</a:t>
            </a:r>
            <a:r>
              <a:rPr lang="ja-JP" altLang="en-US" sz="2400" dirty="0"/>
              <a:t>方法では</a:t>
            </a:r>
            <a:r>
              <a:rPr lang="ja-JP" altLang="en-US" sz="2400" dirty="0" smtClean="0"/>
              <a:t>，誤差がなければ関節</a:t>
            </a:r>
            <a:r>
              <a:rPr lang="ja-JP" altLang="en-US" sz="2400" dirty="0"/>
              <a:t>トルクが生じないため</a:t>
            </a:r>
            <a:r>
              <a:rPr lang="ja-JP" altLang="en-US" sz="2400" dirty="0" smtClean="0"/>
              <a:t>，目標</a:t>
            </a:r>
            <a:r>
              <a:rPr lang="ja-JP" altLang="en-US" sz="2400" dirty="0"/>
              <a:t>軌道に完全に一致することはありえない</a:t>
            </a:r>
            <a:r>
              <a:rPr lang="ja-JP" altLang="en-US" sz="2400" dirty="0" smtClean="0"/>
              <a:t>．</a:t>
            </a:r>
            <a:endParaRPr lang="ja-JP" altLang="en-US" sz="2400" dirty="0"/>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5776" y="2924944"/>
            <a:ext cx="6096694" cy="3805320"/>
          </a:xfrm>
          <a:prstGeom prst="rect">
            <a:avLst/>
          </a:prstGeom>
        </p:spPr>
      </p:pic>
    </p:spTree>
    <p:extLst>
      <p:ext uri="{BB962C8B-B14F-4D97-AF65-F5344CB8AC3E}">
        <p14:creationId xmlns:p14="http://schemas.microsoft.com/office/powerpoint/2010/main" val="2725073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55887"/>
            <a:ext cx="2455532" cy="600802"/>
          </a:xfrm>
          <a:solidFill>
            <a:schemeClr val="bg1"/>
          </a:solidFill>
        </p:spPr>
        <p:txBody>
          <a:bodyPr>
            <a:noAutofit/>
          </a:bodyPr>
          <a:lstStyle/>
          <a:p>
            <a:r>
              <a:rPr lang="ja-JP" altLang="en-US" sz="4400" dirty="0" smtClean="0"/>
              <a:t>章末問題</a:t>
            </a:r>
            <a:endParaRPr kumimoji="1" lang="ja-JP" altLang="en-US" sz="4400" dirty="0"/>
          </a:p>
        </p:txBody>
      </p:sp>
      <p:pic>
        <p:nvPicPr>
          <p:cNvPr id="3" name="図 2"/>
          <p:cNvPicPr>
            <a:picLocks noChangeAspect="1"/>
          </p:cNvPicPr>
          <p:nvPr/>
        </p:nvPicPr>
        <p:blipFill>
          <a:blip r:embed="rId2"/>
          <a:stretch>
            <a:fillRect/>
          </a:stretch>
        </p:blipFill>
        <p:spPr>
          <a:xfrm>
            <a:off x="179512" y="1124744"/>
            <a:ext cx="6848020" cy="1584444"/>
          </a:xfrm>
          <a:prstGeom prst="rect">
            <a:avLst/>
          </a:prstGeom>
        </p:spPr>
      </p:pic>
      <p:pic>
        <p:nvPicPr>
          <p:cNvPr id="7" name="図 6"/>
          <p:cNvPicPr>
            <a:picLocks noChangeAspect="1"/>
          </p:cNvPicPr>
          <p:nvPr/>
        </p:nvPicPr>
        <p:blipFill>
          <a:blip r:embed="rId3"/>
          <a:stretch>
            <a:fillRect/>
          </a:stretch>
        </p:blipFill>
        <p:spPr>
          <a:xfrm>
            <a:off x="336539" y="2872848"/>
            <a:ext cx="8195902" cy="772176"/>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113" y="4437112"/>
            <a:ext cx="3594377" cy="1995339"/>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4172063"/>
            <a:ext cx="3024337" cy="2250990"/>
          </a:xfrm>
          <a:prstGeom prst="rect">
            <a:avLst/>
          </a:prstGeom>
        </p:spPr>
      </p:pic>
    </p:spTree>
    <p:extLst>
      <p:ext uri="{BB962C8B-B14F-4D97-AF65-F5344CB8AC3E}">
        <p14:creationId xmlns:p14="http://schemas.microsoft.com/office/powerpoint/2010/main" val="2583735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04664"/>
            <a:ext cx="3672408" cy="648072"/>
          </a:xfrm>
          <a:solidFill>
            <a:schemeClr val="bg1"/>
          </a:solidFill>
        </p:spPr>
        <p:txBody>
          <a:bodyPr>
            <a:normAutofit/>
          </a:bodyPr>
          <a:lstStyle/>
          <a:p>
            <a:r>
              <a:rPr lang="ja-JP" altLang="en-US" sz="4400" dirty="0" smtClean="0"/>
              <a:t>第</a:t>
            </a:r>
            <a:r>
              <a:rPr lang="en-US" altLang="ja-JP" sz="4400" dirty="0" smtClean="0"/>
              <a:t>8</a:t>
            </a:r>
            <a:r>
              <a:rPr lang="ja-JP" altLang="en-US" sz="4400" dirty="0" smtClean="0"/>
              <a:t>章のまとめ</a:t>
            </a:r>
            <a:endParaRPr kumimoji="1" lang="ja-JP" altLang="en-US" sz="4400" dirty="0"/>
          </a:p>
        </p:txBody>
      </p:sp>
      <p:pic>
        <p:nvPicPr>
          <p:cNvPr id="4" name="図 3"/>
          <p:cNvPicPr>
            <a:picLocks noChangeAspect="1"/>
          </p:cNvPicPr>
          <p:nvPr/>
        </p:nvPicPr>
        <p:blipFill>
          <a:blip r:embed="rId2"/>
          <a:stretch>
            <a:fillRect/>
          </a:stretch>
        </p:blipFill>
        <p:spPr>
          <a:xfrm>
            <a:off x="683568" y="1340768"/>
            <a:ext cx="7632848" cy="4699050"/>
          </a:xfrm>
          <a:prstGeom prst="rect">
            <a:avLst/>
          </a:prstGeom>
        </p:spPr>
      </p:pic>
    </p:spTree>
    <p:extLst>
      <p:ext uri="{BB962C8B-B14F-4D97-AF65-F5344CB8AC3E}">
        <p14:creationId xmlns:p14="http://schemas.microsoft.com/office/powerpoint/2010/main" val="1486794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8065" y="404664"/>
            <a:ext cx="8229600" cy="1143000"/>
          </a:xfrm>
        </p:spPr>
        <p:txBody>
          <a:bodyPr/>
          <a:lstStyle/>
          <a:p>
            <a:r>
              <a:rPr kumimoji="1" lang="en-US" altLang="ja-JP" b="1" dirty="0" smtClean="0">
                <a:effectLst>
                  <a:outerShdw blurRad="38100" dist="38100" dir="2700000" algn="tl">
                    <a:srgbClr val="000000">
                      <a:alpha val="43137"/>
                    </a:srgbClr>
                  </a:outerShdw>
                </a:effectLst>
              </a:rPr>
              <a:t>Information</a:t>
            </a:r>
            <a:endParaRPr kumimoji="1" lang="ja-JP" altLang="en-US" b="1" dirty="0">
              <a:effectLst>
                <a:outerShdw blurRad="38100" dist="38100" dir="2700000" algn="tl">
                  <a:srgbClr val="000000">
                    <a:alpha val="43137"/>
                  </a:srgbClr>
                </a:outerShdw>
              </a:effectLst>
            </a:endParaRPr>
          </a:p>
        </p:txBody>
      </p:sp>
      <p:sp>
        <p:nvSpPr>
          <p:cNvPr id="5" name="コンテンツ プレースホルダー 4"/>
          <p:cNvSpPr>
            <a:spLocks noGrp="1"/>
          </p:cNvSpPr>
          <p:nvPr>
            <p:ph sz="half" idx="2"/>
          </p:nvPr>
        </p:nvSpPr>
        <p:spPr>
          <a:xfrm>
            <a:off x="4648200" y="1340768"/>
            <a:ext cx="4038600" cy="4434840"/>
          </a:xfrm>
        </p:spPr>
        <p:txBody>
          <a:bodyPr>
            <a:normAutofit lnSpcReduction="10000"/>
          </a:bodyPr>
          <a:lstStyle/>
          <a:p>
            <a:r>
              <a:rPr kumimoji="1" lang="ja-JP" altLang="en-US" dirty="0" smtClean="0"/>
              <a:t>このスライドは「</a:t>
            </a:r>
            <a:r>
              <a:rPr kumimoji="1" lang="ja-JP" altLang="en-US" dirty="0" smtClean="0">
                <a:hlinkClick r:id="rId2"/>
              </a:rPr>
              <a:t>イラストで学ぶロボット工学</a:t>
            </a:r>
            <a:r>
              <a:rPr kumimoji="1" lang="ja-JP" altLang="en-US" dirty="0" smtClean="0"/>
              <a:t>」を講義で活用したり，勉強会で利用したりするために提供されているスライドです．</a:t>
            </a:r>
            <a:endParaRPr kumimoji="1" lang="en-US" altLang="ja-JP" dirty="0" smtClean="0"/>
          </a:p>
          <a:p>
            <a:r>
              <a:rPr lang="ja-JP" altLang="en-US" dirty="0"/>
              <a:t>「</a:t>
            </a:r>
            <a:r>
              <a:rPr lang="ja-JP" altLang="en-US" dirty="0">
                <a:hlinkClick r:id="rId2"/>
              </a:rPr>
              <a:t>イラストで</a:t>
            </a:r>
            <a:r>
              <a:rPr lang="ja-JP" altLang="en-US" dirty="0" smtClean="0">
                <a:hlinkClick r:id="rId2"/>
              </a:rPr>
              <a:t>学ぶロボット工学</a:t>
            </a:r>
            <a:r>
              <a:rPr lang="ja-JP" altLang="en-US" dirty="0" smtClean="0"/>
              <a:t>」をご購入頂けていない方は，必ずご購入いただいてからご利用ください．</a:t>
            </a:r>
            <a:endParaRPr kumimoji="1" lang="ja-JP" altLang="en-US" dirty="0"/>
          </a:p>
        </p:txBody>
      </p:sp>
      <p:pic>
        <p:nvPicPr>
          <p:cNvPr id="4" name="コンテンツ プレースホルダー 3"/>
          <p:cNvPicPr>
            <a:picLocks noGrp="1" noChangeAspect="1"/>
          </p:cNvPicPr>
          <p:nvPr>
            <p:ph sz="half" idx="1"/>
          </p:nvPr>
        </p:nvPicPr>
        <p:blipFill>
          <a:blip r:embed="rId3"/>
          <a:stretch>
            <a:fillRect/>
          </a:stretch>
        </p:blipFill>
        <p:spPr>
          <a:xfrm>
            <a:off x="787739" y="1856006"/>
            <a:ext cx="3403261" cy="4433888"/>
          </a:xfrm>
          <a:prstGeom prst="rect">
            <a:avLst/>
          </a:prstGeom>
        </p:spPr>
      </p:pic>
      <p:pic>
        <p:nvPicPr>
          <p:cNvPr id="6" name="図 5"/>
          <p:cNvPicPr>
            <a:picLocks noChangeAspect="1"/>
          </p:cNvPicPr>
          <p:nvPr/>
        </p:nvPicPr>
        <p:blipFill>
          <a:blip r:embed="rId4"/>
          <a:stretch>
            <a:fillRect/>
          </a:stretch>
        </p:blipFill>
        <p:spPr>
          <a:xfrm>
            <a:off x="5619756" y="4741224"/>
            <a:ext cx="2095487" cy="2068768"/>
          </a:xfrm>
          <a:prstGeom prst="rect">
            <a:avLst/>
          </a:prstGeom>
        </p:spPr>
      </p:pic>
    </p:spTree>
    <p:extLst>
      <p:ext uri="{BB962C8B-B14F-4D97-AF65-F5344CB8AC3E}">
        <p14:creationId xmlns:p14="http://schemas.microsoft.com/office/powerpoint/2010/main" val="317044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6307" y="404664"/>
            <a:ext cx="6511957" cy="564672"/>
          </a:xfrm>
          <a:solidFill>
            <a:schemeClr val="bg1"/>
          </a:solidFill>
        </p:spPr>
        <p:txBody>
          <a:bodyPr>
            <a:normAutofit fontScale="90000"/>
          </a:bodyPr>
          <a:lstStyle/>
          <a:p>
            <a:r>
              <a:rPr kumimoji="1" lang="en-US" altLang="ja-JP" sz="4400" dirty="0" smtClean="0"/>
              <a:t>STORY </a:t>
            </a:r>
            <a:r>
              <a:rPr kumimoji="1" lang="ja-JP" altLang="en-US" sz="4400" dirty="0" smtClean="0"/>
              <a:t>関節座標系の位置制御</a:t>
            </a:r>
            <a:endParaRPr kumimoji="1" lang="ja-JP" altLang="en-US" sz="4400" dirty="0"/>
          </a:p>
        </p:txBody>
      </p:sp>
      <p:sp>
        <p:nvSpPr>
          <p:cNvPr id="3" name="コンテンツ プレースホルダー 2"/>
          <p:cNvSpPr>
            <a:spLocks noGrp="1"/>
          </p:cNvSpPr>
          <p:nvPr>
            <p:ph idx="1"/>
          </p:nvPr>
        </p:nvSpPr>
        <p:spPr>
          <a:xfrm>
            <a:off x="402500" y="1124744"/>
            <a:ext cx="8489980" cy="2717656"/>
          </a:xfrm>
        </p:spPr>
        <p:txBody>
          <a:bodyPr>
            <a:normAutofit fontScale="85000" lnSpcReduction="20000"/>
          </a:bodyPr>
          <a:lstStyle/>
          <a:p>
            <a:r>
              <a:rPr lang="ja-JP" altLang="en-US" dirty="0"/>
              <a:t>ホイールダック</a:t>
            </a:r>
            <a:r>
              <a:rPr lang="en-US" altLang="ja-JP" dirty="0"/>
              <a:t>2 </a:t>
            </a:r>
            <a:r>
              <a:rPr lang="ja-JP" altLang="en-US" dirty="0"/>
              <a:t>号がついに家庭で活躍するときがやってきた．</a:t>
            </a:r>
          </a:p>
          <a:p>
            <a:r>
              <a:rPr lang="ja-JP" altLang="en-US" dirty="0"/>
              <a:t>未来都市ハカタに住む少女ホノカは，ホイールダック</a:t>
            </a:r>
            <a:r>
              <a:rPr lang="en-US" altLang="ja-JP" dirty="0" smtClean="0"/>
              <a:t>2</a:t>
            </a:r>
            <a:r>
              <a:rPr lang="ja-JP" altLang="en-US" dirty="0" smtClean="0"/>
              <a:t>号</a:t>
            </a:r>
            <a:r>
              <a:rPr lang="ja-JP" altLang="en-US" dirty="0"/>
              <a:t>が家に</a:t>
            </a:r>
          </a:p>
          <a:p>
            <a:r>
              <a:rPr lang="ja-JP" altLang="en-US" dirty="0"/>
              <a:t>くるのを今か今かと待っていた．玄関で待つホノカのところへ，</a:t>
            </a:r>
            <a:r>
              <a:rPr lang="ja-JP" altLang="en-US" dirty="0" smtClean="0"/>
              <a:t>ホイールダック</a:t>
            </a:r>
            <a:r>
              <a:rPr lang="en-US" altLang="ja-JP" dirty="0"/>
              <a:t>2 </a:t>
            </a:r>
            <a:r>
              <a:rPr lang="ja-JP" altLang="en-US" dirty="0"/>
              <a:t>号がやってきた</a:t>
            </a:r>
            <a:r>
              <a:rPr lang="ja-JP" altLang="en-US" dirty="0" smtClean="0"/>
              <a:t>．</a:t>
            </a:r>
            <a:endParaRPr lang="en-US" altLang="ja-JP" dirty="0" smtClean="0"/>
          </a:p>
          <a:p>
            <a:r>
              <a:rPr lang="ja-JP" altLang="en-US" dirty="0" smtClean="0"/>
              <a:t>ホノカ</a:t>
            </a:r>
            <a:r>
              <a:rPr lang="ja-JP" altLang="en-US" dirty="0"/>
              <a:t>「いらっしゃい！</a:t>
            </a:r>
            <a:r>
              <a:rPr lang="ja-JP" altLang="en-US" dirty="0" smtClean="0"/>
              <a:t>よろしく</a:t>
            </a:r>
            <a:r>
              <a:rPr lang="ja-JP" altLang="en-US" dirty="0"/>
              <a:t>ね！」ホノカが握手しようと差し出す右手の位置に，</a:t>
            </a:r>
            <a:r>
              <a:rPr lang="ja-JP" altLang="en-US" dirty="0" smtClean="0"/>
              <a:t>ホイールダック</a:t>
            </a:r>
            <a:r>
              <a:rPr lang="en-US" altLang="ja-JP" dirty="0"/>
              <a:t>2 </a:t>
            </a:r>
            <a:r>
              <a:rPr lang="ja-JP" altLang="en-US" dirty="0"/>
              <a:t>号は手を伸ばそうとした．その瞬間．「ズドッ！」</a:t>
            </a:r>
            <a:r>
              <a:rPr lang="ja-JP" altLang="en-US" dirty="0" smtClean="0"/>
              <a:t>ホノカ</a:t>
            </a:r>
            <a:r>
              <a:rPr lang="ja-JP" altLang="en-US" dirty="0"/>
              <a:t>の腹部にホイールダック</a:t>
            </a:r>
            <a:r>
              <a:rPr lang="en-US" altLang="ja-JP" dirty="0"/>
              <a:t>2 </a:t>
            </a:r>
            <a:r>
              <a:rPr lang="ja-JP" altLang="en-US" dirty="0"/>
              <a:t>号の手先が勢いよく打ち込まれた</a:t>
            </a:r>
            <a:r>
              <a:rPr lang="ja-JP" altLang="en-US" dirty="0" smtClean="0"/>
              <a:t>．ちょっと</a:t>
            </a:r>
            <a:r>
              <a:rPr lang="ja-JP" altLang="en-US" dirty="0"/>
              <a:t>手を伸ばしすぎてしまったようだ．</a:t>
            </a:r>
          </a:p>
          <a:p>
            <a:r>
              <a:rPr lang="ja-JP" altLang="en-US" dirty="0"/>
              <a:t>運動学で最終的な腕の角度がわかっても，手先が行き過ぎる</a:t>
            </a:r>
            <a:r>
              <a:rPr lang="ja-JP" altLang="en-US" dirty="0" smtClean="0"/>
              <a:t>ことなく</a:t>
            </a:r>
            <a:r>
              <a:rPr lang="ja-JP" altLang="en-US" dirty="0"/>
              <a:t>スッと目標位置へうまくもっていけるかどうかは別の問題な</a:t>
            </a:r>
            <a:r>
              <a:rPr lang="ja-JP" altLang="en-US" dirty="0" smtClean="0"/>
              <a:t>ので</a:t>
            </a:r>
            <a:r>
              <a:rPr lang="ja-JP" altLang="en-US" dirty="0"/>
              <a:t>ある．そう，ホイールダック</a:t>
            </a:r>
            <a:r>
              <a:rPr lang="en-US" altLang="ja-JP" dirty="0"/>
              <a:t>2 </a:t>
            </a:r>
            <a:r>
              <a:rPr lang="ja-JP" altLang="en-US" dirty="0"/>
              <a:t>号はマニピュレータ（</a:t>
            </a:r>
            <a:r>
              <a:rPr lang="ja-JP" altLang="en-US" dirty="0" smtClean="0"/>
              <a:t>ロボットアーム</a:t>
            </a:r>
            <a:r>
              <a:rPr lang="ja-JP" altLang="en-US" dirty="0"/>
              <a:t>）の制御方法を知らなかったのだ．</a:t>
            </a: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4422636"/>
            <a:ext cx="2592288" cy="2304557"/>
          </a:xfrm>
          <a:prstGeom prst="rect">
            <a:avLst/>
          </a:prstGeom>
        </p:spPr>
      </p:pic>
    </p:spTree>
    <p:extLst>
      <p:ext uri="{BB962C8B-B14F-4D97-AF65-F5344CB8AC3E}">
        <p14:creationId xmlns:p14="http://schemas.microsoft.com/office/powerpoint/2010/main" val="2276846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787208" cy="636680"/>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lang="en-US" altLang="ja-JP" dirty="0"/>
              <a:t>8</a:t>
            </a:r>
            <a:r>
              <a:rPr kumimoji="1" lang="en-US" altLang="ja-JP" dirty="0" smtClean="0"/>
              <a:t>.1  PTP</a:t>
            </a:r>
            <a:r>
              <a:rPr kumimoji="1" lang="ja-JP" altLang="en-US" dirty="0" smtClean="0"/>
              <a:t>制御と軌道制御</a:t>
            </a:r>
            <a:endParaRPr kumimoji="1" lang="en-US" altLang="ja-JP" dirty="0" smtClean="0"/>
          </a:p>
          <a:p>
            <a:r>
              <a:rPr lang="en-US" altLang="ja-JP" dirty="0" smtClean="0"/>
              <a:t>8.2  </a:t>
            </a:r>
            <a:r>
              <a:rPr lang="ja-JP" altLang="en-US" dirty="0" smtClean="0"/>
              <a:t>関節座興系</a:t>
            </a:r>
            <a:r>
              <a:rPr lang="en-US" altLang="ja-JP" dirty="0" smtClean="0"/>
              <a:t>PD</a:t>
            </a:r>
            <a:r>
              <a:rPr lang="ja-JP" altLang="en-US" dirty="0" smtClean="0"/>
              <a:t>制御</a:t>
            </a:r>
            <a:endParaRPr lang="en-US" altLang="ja-JP" dirty="0" smtClean="0"/>
          </a:p>
          <a:p>
            <a:r>
              <a:rPr lang="en-US" altLang="ja-JP" dirty="0" smtClean="0"/>
              <a:t>8.3 </a:t>
            </a:r>
            <a:r>
              <a:rPr lang="ja-JP" altLang="en-US" dirty="0" smtClean="0"/>
              <a:t> 重力補償</a:t>
            </a:r>
            <a:endParaRPr lang="en-US" altLang="ja-JP" dirty="0" smtClean="0"/>
          </a:p>
          <a:p>
            <a:r>
              <a:rPr lang="en-US" altLang="ja-JP" dirty="0" smtClean="0"/>
              <a:t>8.4  PTP</a:t>
            </a:r>
            <a:r>
              <a:rPr lang="ja-JP" altLang="en-US" dirty="0" smtClean="0"/>
              <a:t>制御を用いた簡易的な軌道制御</a:t>
            </a:r>
            <a:endParaRPr lang="en-US" altLang="ja-JP" dirty="0" smtClean="0"/>
          </a:p>
        </p:txBody>
      </p:sp>
      <p:sp>
        <p:nvSpPr>
          <p:cNvPr id="4" name="正方形/長方形 3"/>
          <p:cNvSpPr/>
          <p:nvPr/>
        </p:nvSpPr>
        <p:spPr>
          <a:xfrm>
            <a:off x="251520" y="1844824"/>
            <a:ext cx="583264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47587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p:cNvSpPr>
            <a:spLocks noGrp="1"/>
          </p:cNvSpPr>
          <p:nvPr>
            <p:ph idx="1"/>
          </p:nvPr>
        </p:nvSpPr>
        <p:spPr>
          <a:xfrm>
            <a:off x="323526" y="836712"/>
            <a:ext cx="8229600" cy="3422840"/>
          </a:xfrm>
        </p:spPr>
        <p:txBody>
          <a:bodyPr>
            <a:normAutofit/>
          </a:bodyPr>
          <a:lstStyle/>
          <a:p>
            <a:r>
              <a:rPr lang="ja-JP" altLang="en-US" sz="2400" dirty="0"/>
              <a:t>マニピュレータの手先位置制御は，その運動に着目すると大まかに</a:t>
            </a:r>
            <a:r>
              <a:rPr lang="en-US" altLang="ja-JP" sz="2400" dirty="0" smtClean="0"/>
              <a:t>2</a:t>
            </a:r>
            <a:r>
              <a:rPr lang="ja-JP" altLang="en-US" sz="2400" dirty="0" err="1" smtClean="0"/>
              <a:t>つに</a:t>
            </a:r>
            <a:r>
              <a:rPr lang="ja-JP" altLang="en-US" sz="2400" dirty="0" smtClean="0"/>
              <a:t>分類</a:t>
            </a:r>
            <a:r>
              <a:rPr lang="ja-JP" altLang="en-US" sz="2400" dirty="0"/>
              <a:t>することができる．それが</a:t>
            </a:r>
            <a:r>
              <a:rPr lang="en-US" altLang="ja-JP" sz="2400" dirty="0"/>
              <a:t>PTP </a:t>
            </a:r>
            <a:r>
              <a:rPr lang="ja-JP" altLang="en-US" sz="2400" dirty="0"/>
              <a:t>制御と軌道制御である．</a:t>
            </a:r>
          </a:p>
          <a:p>
            <a:r>
              <a:rPr lang="en-US" altLang="ja-JP" sz="2400" dirty="0"/>
              <a:t>PTP </a:t>
            </a:r>
            <a:r>
              <a:rPr lang="ja-JP" altLang="en-US" sz="2400" dirty="0"/>
              <a:t>制御とは</a:t>
            </a:r>
            <a:r>
              <a:rPr lang="en-US" altLang="ja-JP" sz="2400" dirty="0"/>
              <a:t>Point-To-Point</a:t>
            </a:r>
            <a:r>
              <a:rPr lang="ja-JP" altLang="en-US" sz="2400" dirty="0"/>
              <a:t>制御の略である．手先位置をある</a:t>
            </a:r>
            <a:r>
              <a:rPr lang="ja-JP" altLang="en-US" sz="2400" dirty="0" smtClean="0"/>
              <a:t>点から目標点へ</a:t>
            </a:r>
            <a:r>
              <a:rPr lang="ja-JP" altLang="en-US" sz="2400" dirty="0"/>
              <a:t>と制</a:t>
            </a:r>
            <a:r>
              <a:rPr lang="ja-JP" altLang="en-US" sz="2400" dirty="0" smtClean="0"/>
              <a:t>御する．</a:t>
            </a:r>
            <a:endParaRPr lang="ja-JP" altLang="en-US" sz="2400" dirty="0"/>
          </a:p>
          <a:p>
            <a:r>
              <a:rPr lang="ja-JP" altLang="en-US" sz="2400" dirty="0" smtClean="0"/>
              <a:t>軌道</a:t>
            </a:r>
            <a:r>
              <a:rPr lang="ja-JP" altLang="en-US" sz="2400" dirty="0"/>
              <a:t>制御</a:t>
            </a:r>
            <a:r>
              <a:rPr lang="ja-JP" altLang="en-US" sz="2400" dirty="0" smtClean="0"/>
              <a:t>は，手先</a:t>
            </a:r>
            <a:r>
              <a:rPr lang="ja-JP" altLang="en-US" sz="2400" dirty="0"/>
              <a:t>の目標軌道が</a:t>
            </a:r>
            <a:r>
              <a:rPr lang="ja-JP" altLang="en-US" sz="2400" dirty="0" smtClean="0"/>
              <a:t>時間関数</a:t>
            </a:r>
            <a:r>
              <a:rPr lang="ja-JP" altLang="en-US" sz="2400" dirty="0"/>
              <a:t>として</a:t>
            </a:r>
            <a:r>
              <a:rPr lang="ja-JP" altLang="en-US" sz="2400" dirty="0" smtClean="0"/>
              <a:t>与えられ，</a:t>
            </a:r>
            <a:r>
              <a:rPr lang="ja-JP" altLang="en-US" sz="2400" dirty="0"/>
              <a:t>それに追従するように運動させる制御方法である．</a:t>
            </a:r>
            <a:endParaRPr lang="en-US" altLang="ja-JP" sz="2400" dirty="0" smtClean="0"/>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3645024"/>
            <a:ext cx="6855677" cy="3001334"/>
          </a:xfrm>
          <a:prstGeom prst="rect">
            <a:avLst/>
          </a:prstGeom>
        </p:spPr>
      </p:pic>
    </p:spTree>
    <p:extLst>
      <p:ext uri="{BB962C8B-B14F-4D97-AF65-F5344CB8AC3E}">
        <p14:creationId xmlns:p14="http://schemas.microsoft.com/office/powerpoint/2010/main" val="1161781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787208" cy="636680"/>
          </a:xfrm>
        </p:spPr>
        <p:txBody>
          <a:bodyPr/>
          <a:lstStyle/>
          <a:p>
            <a:r>
              <a:rPr kumimoji="1" lang="en-US" altLang="ja-JP" dirty="0" smtClean="0"/>
              <a:t>Contents</a:t>
            </a:r>
            <a:endParaRPr kumimoji="1" lang="ja-JP" altLang="en-US" dirty="0"/>
          </a:p>
        </p:txBody>
      </p:sp>
      <p:sp>
        <p:nvSpPr>
          <p:cNvPr id="3" name="コンテンツ プレースホルダー 2"/>
          <p:cNvSpPr>
            <a:spLocks noGrp="1"/>
          </p:cNvSpPr>
          <p:nvPr>
            <p:ph idx="1"/>
          </p:nvPr>
        </p:nvSpPr>
        <p:spPr/>
        <p:txBody>
          <a:bodyPr/>
          <a:lstStyle/>
          <a:p>
            <a:r>
              <a:rPr lang="en-US" altLang="ja-JP" dirty="0"/>
              <a:t>8</a:t>
            </a:r>
            <a:r>
              <a:rPr kumimoji="1" lang="en-US" altLang="ja-JP" dirty="0" smtClean="0"/>
              <a:t>.1  PTP</a:t>
            </a:r>
            <a:r>
              <a:rPr kumimoji="1" lang="ja-JP" altLang="en-US" dirty="0" smtClean="0"/>
              <a:t>制御と軌道制御</a:t>
            </a:r>
            <a:endParaRPr kumimoji="1" lang="en-US" altLang="ja-JP" dirty="0" smtClean="0"/>
          </a:p>
          <a:p>
            <a:r>
              <a:rPr lang="en-US" altLang="ja-JP" dirty="0" smtClean="0"/>
              <a:t>8.2  </a:t>
            </a:r>
            <a:r>
              <a:rPr lang="ja-JP" altLang="en-US" dirty="0" smtClean="0"/>
              <a:t>関節座興系</a:t>
            </a:r>
            <a:r>
              <a:rPr lang="en-US" altLang="ja-JP" dirty="0" smtClean="0"/>
              <a:t>PD</a:t>
            </a:r>
            <a:r>
              <a:rPr lang="ja-JP" altLang="en-US" dirty="0" smtClean="0"/>
              <a:t>制御</a:t>
            </a:r>
            <a:endParaRPr lang="en-US" altLang="ja-JP" dirty="0" smtClean="0"/>
          </a:p>
          <a:p>
            <a:r>
              <a:rPr lang="en-US" altLang="ja-JP" dirty="0" smtClean="0"/>
              <a:t>8.3 </a:t>
            </a:r>
            <a:r>
              <a:rPr lang="ja-JP" altLang="en-US" dirty="0" smtClean="0"/>
              <a:t> 重力補償</a:t>
            </a:r>
            <a:endParaRPr lang="en-US" altLang="ja-JP" dirty="0" smtClean="0"/>
          </a:p>
          <a:p>
            <a:r>
              <a:rPr lang="en-US" altLang="ja-JP" dirty="0" smtClean="0"/>
              <a:t>8.4  PTP</a:t>
            </a:r>
            <a:r>
              <a:rPr lang="ja-JP" altLang="en-US" dirty="0" smtClean="0"/>
              <a:t>制御を用いた簡易的な軌道制御</a:t>
            </a:r>
            <a:endParaRPr lang="en-US" altLang="ja-JP" dirty="0" smtClean="0"/>
          </a:p>
        </p:txBody>
      </p:sp>
      <p:sp>
        <p:nvSpPr>
          <p:cNvPr id="4" name="正方形/長方形 3"/>
          <p:cNvSpPr/>
          <p:nvPr/>
        </p:nvSpPr>
        <p:spPr>
          <a:xfrm>
            <a:off x="251520" y="2348880"/>
            <a:ext cx="583264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71411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2947" y="404664"/>
            <a:ext cx="8581541" cy="1143000"/>
          </a:xfrm>
          <a:solidFill>
            <a:schemeClr val="bg1"/>
          </a:solidFill>
        </p:spPr>
        <p:txBody>
          <a:bodyPr>
            <a:noAutofit/>
          </a:bodyPr>
          <a:lstStyle/>
          <a:p>
            <a:r>
              <a:rPr kumimoji="1" lang="en-US" altLang="ja-JP" sz="4000" dirty="0" smtClean="0"/>
              <a:t>8.2.1 PD</a:t>
            </a:r>
            <a:r>
              <a:rPr kumimoji="1" lang="ja-JP" altLang="en-US" sz="4000" dirty="0" smtClean="0"/>
              <a:t>制御を用いた</a:t>
            </a:r>
            <a:r>
              <a:rPr kumimoji="1" lang="en-US" altLang="ja-JP" sz="4000" dirty="0" smtClean="0"/>
              <a:t>1</a:t>
            </a:r>
            <a:r>
              <a:rPr kumimoji="1" lang="ja-JP" altLang="en-US" sz="4000" dirty="0" smtClean="0"/>
              <a:t>リンク</a:t>
            </a:r>
            <a:r>
              <a:rPr kumimoji="1" lang="en-US" altLang="ja-JP" sz="4000" dirty="0" smtClean="0"/>
              <a:t>1</a:t>
            </a:r>
            <a:r>
              <a:rPr kumimoji="1" lang="ja-JP" altLang="en-US" sz="4000" dirty="0" smtClean="0"/>
              <a:t>関節</a:t>
            </a:r>
            <a:r>
              <a:rPr kumimoji="1" lang="en-US" altLang="ja-JP" sz="4000" dirty="0" smtClean="0"/>
              <a:t/>
            </a:r>
            <a:br>
              <a:rPr kumimoji="1" lang="en-US" altLang="ja-JP" sz="4000" dirty="0" smtClean="0"/>
            </a:br>
            <a:r>
              <a:rPr kumimoji="1" lang="ja-JP" altLang="en-US" sz="4000" dirty="0" smtClean="0"/>
              <a:t>システム</a:t>
            </a:r>
            <a:r>
              <a:rPr kumimoji="1" lang="ja-JP" altLang="en-US" sz="4000" dirty="0" smtClean="0"/>
              <a:t>の</a:t>
            </a:r>
            <a:r>
              <a:rPr kumimoji="1" lang="en-US" altLang="ja-JP" sz="4000" dirty="0" smtClean="0"/>
              <a:t>PTP</a:t>
            </a:r>
            <a:r>
              <a:rPr kumimoji="1" lang="ja-JP" altLang="en-US" sz="4000" dirty="0" smtClean="0"/>
              <a:t>制御</a:t>
            </a:r>
            <a:endParaRPr kumimoji="1" lang="ja-JP" altLang="en-US" sz="4000" dirty="0"/>
          </a:p>
        </p:txBody>
      </p:sp>
      <p:sp>
        <p:nvSpPr>
          <p:cNvPr id="3" name="コンテンツ プレースホルダー 2"/>
          <p:cNvSpPr>
            <a:spLocks noGrp="1"/>
          </p:cNvSpPr>
          <p:nvPr>
            <p:ph idx="1"/>
          </p:nvPr>
        </p:nvSpPr>
        <p:spPr>
          <a:xfrm>
            <a:off x="382947" y="1124744"/>
            <a:ext cx="8371247" cy="3507047"/>
          </a:xfrm>
        </p:spPr>
        <p:txBody>
          <a:bodyPr/>
          <a:lstStyle/>
          <a:p>
            <a:endParaRPr lang="ja-JP" altLang="en-US" dirty="0"/>
          </a:p>
          <a:p>
            <a:r>
              <a:rPr lang="ja-JP" altLang="en-US" sz="2400" dirty="0" smtClean="0"/>
              <a:t>目的</a:t>
            </a:r>
            <a:r>
              <a:rPr lang="ja-JP" altLang="en-US" sz="2400" dirty="0"/>
              <a:t>は，「ホイールダック</a:t>
            </a:r>
            <a:r>
              <a:rPr lang="en-US" altLang="ja-JP" sz="2400" dirty="0"/>
              <a:t>2 </a:t>
            </a:r>
            <a:r>
              <a:rPr lang="ja-JP" altLang="en-US" sz="2400" dirty="0"/>
              <a:t>号の</a:t>
            </a:r>
            <a:r>
              <a:rPr lang="en-US" altLang="ja-JP" sz="2400" dirty="0"/>
              <a:t>1</a:t>
            </a:r>
            <a:r>
              <a:rPr lang="ja-JP" altLang="en-US" sz="2400" dirty="0"/>
              <a:t>リンク</a:t>
            </a:r>
            <a:r>
              <a:rPr lang="en-US" altLang="ja-JP" sz="2400" dirty="0"/>
              <a:t>1</a:t>
            </a:r>
            <a:r>
              <a:rPr lang="ja-JP" altLang="en-US" sz="2400" dirty="0"/>
              <a:t>関節マニピュレータの関節角度を目標の関節角度にする」ことである．これは「アクチュエータの軸角度を目標の軸角度に制御にする」ことと等価と考える</a:t>
            </a:r>
            <a:r>
              <a:rPr lang="ja-JP" altLang="en-US" sz="2400" dirty="0" smtClean="0"/>
              <a:t>．重力</a:t>
            </a:r>
            <a:r>
              <a:rPr lang="ja-JP" altLang="en-US" sz="2400" dirty="0"/>
              <a:t>の影響は考えない．</a:t>
            </a:r>
          </a:p>
          <a:p>
            <a:r>
              <a:rPr lang="ja-JP" altLang="en-US" sz="2400" dirty="0" smtClean="0"/>
              <a:t>回転</a:t>
            </a:r>
            <a:r>
              <a:rPr lang="ja-JP" altLang="en-US" sz="2400" dirty="0"/>
              <a:t>のバネとダンパの概念を用いて</a:t>
            </a:r>
            <a:r>
              <a:rPr lang="ja-JP" altLang="en-US" sz="2400" dirty="0" smtClean="0"/>
              <a:t>，</a:t>
            </a:r>
            <a:r>
              <a:rPr lang="en-US" altLang="ja-JP" sz="2400" dirty="0" smtClean="0"/>
              <a:t>PD </a:t>
            </a:r>
            <a:r>
              <a:rPr lang="ja-JP" altLang="en-US" sz="2400" dirty="0"/>
              <a:t>制御の式</a:t>
            </a:r>
            <a:r>
              <a:rPr lang="ja-JP" altLang="en-US" sz="2400" dirty="0" smtClean="0"/>
              <a:t>をプログラミング</a:t>
            </a:r>
            <a:r>
              <a:rPr lang="ja-JP" altLang="en-US" sz="2400" dirty="0"/>
              <a:t>し，実行することで，</a:t>
            </a:r>
            <a:r>
              <a:rPr lang="en-US" altLang="ja-JP" sz="2400" dirty="0"/>
              <a:t>1 </a:t>
            </a:r>
            <a:r>
              <a:rPr lang="ja-JP" altLang="en-US" sz="2400" dirty="0"/>
              <a:t>リンク</a:t>
            </a:r>
            <a:r>
              <a:rPr lang="en-US" altLang="ja-JP" sz="2400" dirty="0"/>
              <a:t>1 </a:t>
            </a:r>
            <a:r>
              <a:rPr lang="ja-JP" altLang="en-US" sz="2400" dirty="0"/>
              <a:t>関節システムの関節角度の</a:t>
            </a:r>
            <a:r>
              <a:rPr lang="en-US" altLang="ja-JP" sz="2400" dirty="0"/>
              <a:t>PTP </a:t>
            </a:r>
            <a:r>
              <a:rPr lang="ja-JP" altLang="en-US" sz="2400" dirty="0"/>
              <a:t>制御が可能となる．</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2043" y="3933056"/>
            <a:ext cx="5192446" cy="2836506"/>
          </a:xfrm>
          <a:prstGeom prst="rect">
            <a:avLst/>
          </a:prstGeom>
        </p:spPr>
      </p:pic>
    </p:spTree>
    <p:extLst>
      <p:ext uri="{BB962C8B-B14F-4D97-AF65-F5344CB8AC3E}">
        <p14:creationId xmlns:p14="http://schemas.microsoft.com/office/powerpoint/2010/main" val="1894661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3361" y="295870"/>
            <a:ext cx="8224886" cy="1143000"/>
          </a:xfrm>
          <a:solidFill>
            <a:schemeClr val="bg1"/>
          </a:solidFill>
        </p:spPr>
        <p:txBody>
          <a:bodyPr>
            <a:noAutofit/>
          </a:bodyPr>
          <a:lstStyle/>
          <a:p>
            <a:r>
              <a:rPr kumimoji="1" lang="en-US" altLang="ja-JP" sz="4000" dirty="0" smtClean="0"/>
              <a:t>8.2.2 PD</a:t>
            </a:r>
            <a:r>
              <a:rPr kumimoji="1" lang="ja-JP" altLang="en-US" sz="4000" dirty="0" smtClean="0"/>
              <a:t>制御を用いた</a:t>
            </a:r>
            <a:r>
              <a:rPr kumimoji="1" lang="en-US" altLang="ja-JP" sz="4000" dirty="0" smtClean="0"/>
              <a:t>2</a:t>
            </a:r>
            <a:r>
              <a:rPr kumimoji="1" lang="ja-JP" altLang="en-US" sz="4000" dirty="0" smtClean="0"/>
              <a:t>リンク</a:t>
            </a:r>
            <a:r>
              <a:rPr lang="en-US" altLang="ja-JP" sz="4000" dirty="0"/>
              <a:t>2</a:t>
            </a:r>
            <a:r>
              <a:rPr kumimoji="1" lang="ja-JP" altLang="en-US" sz="4000" dirty="0" smtClean="0"/>
              <a:t>関節</a:t>
            </a:r>
            <a:r>
              <a:rPr kumimoji="1" lang="en-US" altLang="ja-JP" sz="4000" dirty="0" smtClean="0"/>
              <a:t/>
            </a:r>
            <a:br>
              <a:rPr kumimoji="1" lang="en-US" altLang="ja-JP" sz="4000" dirty="0" smtClean="0"/>
            </a:br>
            <a:r>
              <a:rPr kumimoji="1" lang="ja-JP" altLang="en-US" sz="4000" dirty="0" smtClean="0"/>
              <a:t>システム</a:t>
            </a:r>
            <a:r>
              <a:rPr kumimoji="1" lang="ja-JP" altLang="en-US" sz="4000" dirty="0" smtClean="0"/>
              <a:t>の</a:t>
            </a:r>
            <a:r>
              <a:rPr kumimoji="1" lang="en-US" altLang="ja-JP" sz="4000" dirty="0" smtClean="0"/>
              <a:t>PTP</a:t>
            </a:r>
            <a:r>
              <a:rPr kumimoji="1" lang="ja-JP" altLang="en-US" sz="4000" dirty="0" smtClean="0"/>
              <a:t>制御</a:t>
            </a:r>
            <a:endParaRPr kumimoji="1" lang="ja-JP" altLang="en-US" sz="4000" dirty="0"/>
          </a:p>
        </p:txBody>
      </p:sp>
      <p:sp>
        <p:nvSpPr>
          <p:cNvPr id="4" name="コンテンツ プレースホルダー 3"/>
          <p:cNvSpPr>
            <a:spLocks noGrp="1"/>
          </p:cNvSpPr>
          <p:nvPr>
            <p:ph idx="1"/>
          </p:nvPr>
        </p:nvSpPr>
        <p:spPr>
          <a:xfrm>
            <a:off x="396275" y="1438870"/>
            <a:ext cx="8199057" cy="4389120"/>
          </a:xfrm>
        </p:spPr>
        <p:txBody>
          <a:bodyPr>
            <a:normAutofit/>
          </a:bodyPr>
          <a:lstStyle/>
          <a:p>
            <a:r>
              <a:rPr lang="ja-JP" altLang="en-US" sz="2400" dirty="0" smtClean="0"/>
              <a:t>手先</a:t>
            </a:r>
            <a:r>
              <a:rPr lang="ja-JP" altLang="en-US" sz="2400" dirty="0"/>
              <a:t>位置を目標位置に</a:t>
            </a:r>
            <a:r>
              <a:rPr lang="en-US" altLang="ja-JP" sz="2400" dirty="0"/>
              <a:t>PD </a:t>
            </a:r>
            <a:r>
              <a:rPr lang="ja-JP" altLang="en-US" sz="2400" dirty="0"/>
              <a:t>制御を用いて</a:t>
            </a:r>
            <a:r>
              <a:rPr lang="en-US" altLang="ja-JP" sz="2400" dirty="0"/>
              <a:t>PTP</a:t>
            </a:r>
            <a:r>
              <a:rPr lang="ja-JP" altLang="en-US" sz="2400" dirty="0"/>
              <a:t>制御させることを目的とする</a:t>
            </a:r>
            <a:r>
              <a:rPr lang="ja-JP" altLang="en-US" sz="2400" dirty="0" smtClean="0"/>
              <a:t>．重力</a:t>
            </a:r>
            <a:r>
              <a:rPr lang="ja-JP" altLang="en-US" sz="2400" dirty="0"/>
              <a:t>の影響は無視し</a:t>
            </a:r>
            <a:r>
              <a:rPr lang="ja-JP" altLang="en-US" sz="2400" dirty="0" smtClean="0"/>
              <a:t>，</a:t>
            </a:r>
            <a:r>
              <a:rPr lang="ja-JP" altLang="en-US" sz="2400" dirty="0"/>
              <a:t>目標位置は定点とする</a:t>
            </a:r>
            <a:r>
              <a:rPr lang="ja-JP" altLang="en-US" sz="2400" dirty="0" smtClean="0"/>
              <a:t>．</a:t>
            </a:r>
            <a:endParaRPr lang="ja-JP" altLang="en-US" sz="2400" dirty="0"/>
          </a:p>
          <a:p>
            <a:r>
              <a:rPr lang="ja-JP" altLang="en-US" sz="2400" dirty="0" smtClean="0"/>
              <a:t>より</a:t>
            </a:r>
            <a:r>
              <a:rPr lang="ja-JP" altLang="en-US" sz="2400" dirty="0"/>
              <a:t>一般的な記述を目的に，以降では制御式を関節トルクと関節角度の式として与える．</a:t>
            </a:r>
          </a:p>
          <a:p>
            <a:r>
              <a:rPr lang="ja-JP" altLang="en-US" sz="2400" dirty="0"/>
              <a:t>目標値を目標手先位置から逆運動学を介して得られた関節角度としたうえで，</a:t>
            </a:r>
            <a:r>
              <a:rPr lang="ja-JP" altLang="en-US" sz="2400" dirty="0" smtClean="0"/>
              <a:t>各関節ごとに</a:t>
            </a:r>
            <a:r>
              <a:rPr lang="en-US" altLang="ja-JP" sz="2400" dirty="0" smtClean="0"/>
              <a:t>PD</a:t>
            </a:r>
            <a:r>
              <a:rPr lang="ja-JP" altLang="en-US" sz="2400" dirty="0" smtClean="0"/>
              <a:t>制御を行う．このような制御を関節</a:t>
            </a:r>
            <a:r>
              <a:rPr lang="ja-JP" altLang="en-US" sz="2400" dirty="0"/>
              <a:t>座標系</a:t>
            </a:r>
            <a:r>
              <a:rPr lang="en-US" altLang="ja-JP" sz="2400" dirty="0"/>
              <a:t>PD </a:t>
            </a:r>
            <a:r>
              <a:rPr lang="ja-JP" altLang="en-US" sz="2400" dirty="0"/>
              <a:t>制御という．</a:t>
            </a:r>
            <a:endParaRPr kumimoji="1" lang="ja-JP" altLang="en-US" sz="2400" dirty="0"/>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5878" y="4267903"/>
            <a:ext cx="2615640" cy="2562569"/>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3929562"/>
            <a:ext cx="2664296" cy="2793576"/>
          </a:xfrm>
          <a:prstGeom prst="rect">
            <a:avLst/>
          </a:prstGeom>
        </p:spPr>
      </p:pic>
    </p:spTree>
    <p:extLst>
      <p:ext uri="{BB962C8B-B14F-4D97-AF65-F5344CB8AC3E}">
        <p14:creationId xmlns:p14="http://schemas.microsoft.com/office/powerpoint/2010/main" val="359416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7859216" cy="564672"/>
          </a:xfrm>
        </p:spPr>
        <p:txBody>
          <a:bodyPr>
            <a:normAutofit/>
          </a:bodyPr>
          <a:lstStyle/>
          <a:p>
            <a:r>
              <a:rPr kumimoji="1" lang="en-US" altLang="ja-JP" sz="4400" dirty="0" smtClean="0"/>
              <a:t>Contents</a:t>
            </a:r>
            <a:endParaRPr kumimoji="1" lang="ja-JP" altLang="en-US" sz="4400" dirty="0"/>
          </a:p>
        </p:txBody>
      </p:sp>
      <p:sp>
        <p:nvSpPr>
          <p:cNvPr id="3" name="コンテンツ プレースホルダー 2"/>
          <p:cNvSpPr>
            <a:spLocks noGrp="1"/>
          </p:cNvSpPr>
          <p:nvPr>
            <p:ph idx="1"/>
          </p:nvPr>
        </p:nvSpPr>
        <p:spPr/>
        <p:txBody>
          <a:bodyPr/>
          <a:lstStyle/>
          <a:p>
            <a:r>
              <a:rPr lang="en-US" altLang="ja-JP" dirty="0"/>
              <a:t>8</a:t>
            </a:r>
            <a:r>
              <a:rPr kumimoji="1" lang="en-US" altLang="ja-JP" dirty="0" smtClean="0"/>
              <a:t>.1  PTP</a:t>
            </a:r>
            <a:r>
              <a:rPr kumimoji="1" lang="ja-JP" altLang="en-US" dirty="0" smtClean="0"/>
              <a:t>制御と軌道制御</a:t>
            </a:r>
            <a:endParaRPr kumimoji="1" lang="en-US" altLang="ja-JP" dirty="0" smtClean="0"/>
          </a:p>
          <a:p>
            <a:r>
              <a:rPr lang="en-US" altLang="ja-JP" dirty="0" smtClean="0"/>
              <a:t>8.2  </a:t>
            </a:r>
            <a:r>
              <a:rPr lang="ja-JP" altLang="en-US" dirty="0" smtClean="0"/>
              <a:t>関節座興系</a:t>
            </a:r>
            <a:r>
              <a:rPr lang="en-US" altLang="ja-JP" dirty="0" smtClean="0"/>
              <a:t>PD</a:t>
            </a:r>
            <a:r>
              <a:rPr lang="ja-JP" altLang="en-US" dirty="0" smtClean="0"/>
              <a:t>制御</a:t>
            </a:r>
            <a:endParaRPr lang="en-US" altLang="ja-JP" dirty="0" smtClean="0"/>
          </a:p>
          <a:p>
            <a:r>
              <a:rPr lang="en-US" altLang="ja-JP" dirty="0" smtClean="0"/>
              <a:t>8.3 </a:t>
            </a:r>
            <a:r>
              <a:rPr lang="ja-JP" altLang="en-US" dirty="0" smtClean="0"/>
              <a:t> 重力補償</a:t>
            </a:r>
            <a:endParaRPr lang="en-US" altLang="ja-JP" dirty="0" smtClean="0"/>
          </a:p>
          <a:p>
            <a:r>
              <a:rPr lang="en-US" altLang="ja-JP" dirty="0" smtClean="0"/>
              <a:t>8.4  PTP</a:t>
            </a:r>
            <a:r>
              <a:rPr lang="ja-JP" altLang="en-US" dirty="0" smtClean="0"/>
              <a:t>制御を用いた簡易的な軌道制御</a:t>
            </a:r>
            <a:endParaRPr lang="en-US" altLang="ja-JP" dirty="0" smtClean="0"/>
          </a:p>
        </p:txBody>
      </p:sp>
      <p:sp>
        <p:nvSpPr>
          <p:cNvPr id="4" name="正方形/長方形 3"/>
          <p:cNvSpPr/>
          <p:nvPr/>
        </p:nvSpPr>
        <p:spPr>
          <a:xfrm>
            <a:off x="251520" y="2852936"/>
            <a:ext cx="583264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61985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12136</TotalTime>
  <Words>1032</Words>
  <Application>Microsoft Office PowerPoint</Application>
  <PresentationFormat>画面に合わせる (4:3)</PresentationFormat>
  <Paragraphs>62</Paragraphs>
  <Slides>16</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16</vt:i4>
      </vt:variant>
    </vt:vector>
  </HeadingPairs>
  <TitlesOfParts>
    <vt:vector size="23" baseType="lpstr">
      <vt:lpstr>HGP明朝E</vt:lpstr>
      <vt:lpstr>ＭＳ Ｐゴシック</vt:lpstr>
      <vt:lpstr>Calibri</vt:lpstr>
      <vt:lpstr>Constantia</vt:lpstr>
      <vt:lpstr>Wingdings</vt:lpstr>
      <vt:lpstr>Wingdings 2</vt:lpstr>
      <vt:lpstr>リゾート</vt:lpstr>
      <vt:lpstr>ロボット工学 第8回　関節座標系の位置制御</vt:lpstr>
      <vt:lpstr>Information</vt:lpstr>
      <vt:lpstr>STORY 関節座標系の位置制御</vt:lpstr>
      <vt:lpstr>Contents</vt:lpstr>
      <vt:lpstr>PowerPoint プレゼンテーション</vt:lpstr>
      <vt:lpstr>Contents</vt:lpstr>
      <vt:lpstr>8.2.1 PD制御を用いた1リンク1関節 システムのPTP制御</vt:lpstr>
      <vt:lpstr>8.2.2 PD制御を用いた2リンク2関節 システムのPTP制御</vt:lpstr>
      <vt:lpstr>Contents</vt:lpstr>
      <vt:lpstr>8.3.1 重力の影響による誤差</vt:lpstr>
      <vt:lpstr>8.3.2 １リンク１関節システムの場合の重力補償</vt:lpstr>
      <vt:lpstr>8.3.3 　2リンク2関節システムへの 重力補償の拡張</vt:lpstr>
      <vt:lpstr>Contents</vt:lpstr>
      <vt:lpstr>PowerPoint プレゼンテーション</vt:lpstr>
      <vt:lpstr>章末問題</vt:lpstr>
      <vt:lpstr>第8章のまとめ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人工知能概論 </dc:title>
  <dc:creator>user</dc:creator>
  <cp:lastModifiedBy>BHD2013</cp:lastModifiedBy>
  <cp:revision>226</cp:revision>
  <cp:lastPrinted>2013-10-08T03:26:13Z</cp:lastPrinted>
  <dcterms:created xsi:type="dcterms:W3CDTF">2012-07-12T01:49:14Z</dcterms:created>
  <dcterms:modified xsi:type="dcterms:W3CDTF">2018-02-03T08:23:07Z</dcterms:modified>
</cp:coreProperties>
</file>