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473" r:id="rId2"/>
    <p:sldId id="474" r:id="rId3"/>
    <p:sldId id="408" r:id="rId4"/>
    <p:sldId id="447" r:id="rId5"/>
    <p:sldId id="539" r:id="rId6"/>
    <p:sldId id="540" r:id="rId7"/>
    <p:sldId id="541" r:id="rId8"/>
    <p:sldId id="542" r:id="rId9"/>
    <p:sldId id="543" r:id="rId10"/>
    <p:sldId id="544" r:id="rId11"/>
    <p:sldId id="506" r:id="rId12"/>
    <p:sldId id="545" r:id="rId13"/>
    <p:sldId id="546" r:id="rId14"/>
    <p:sldId id="531" r:id="rId15"/>
    <p:sldId id="468" r:id="rId16"/>
  </p:sldIdLst>
  <p:sldSz cx="9144000" cy="6858000" type="screen4x3"/>
  <p:notesSz cx="674211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2063F-5B66-4DE5-B723-E7B075FE503A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BE2F-0215-46CF-AC68-46A0019180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517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290CC-E165-4975-A2DF-AB660994BD7B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3144C-85AE-4336-A6C0-89584B5273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89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mazon.co.jp/gp/product/4061538233/ref=as_li_ss_tl?ie=UTF8&amp;camp=247&amp;creative=7399&amp;creativeASIN=4061538233&amp;linkCode=as2&amp;tag=tanichustudio-2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ロボット工学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2400" dirty="0" smtClean="0"/>
              <a:t>第</a:t>
            </a:r>
            <a:r>
              <a:rPr lang="en-US" altLang="ja-JP" sz="2400" dirty="0"/>
              <a:t>9</a:t>
            </a:r>
            <a:r>
              <a:rPr lang="ja-JP" altLang="en-US" sz="2400" dirty="0" smtClean="0"/>
              <a:t>回　速度制御</a:t>
            </a:r>
            <a:endParaRPr kumimoji="1" lang="ja-JP" altLang="en-US" sz="2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55576" y="3843442"/>
            <a:ext cx="7854696" cy="1752600"/>
          </a:xfrm>
        </p:spPr>
        <p:txBody>
          <a:bodyPr/>
          <a:lstStyle/>
          <a:p>
            <a:r>
              <a:rPr lang="ja-JP" altLang="en-US" dirty="0" smtClean="0"/>
              <a:t>福岡工業大学 工学部 知能機械工学科</a:t>
            </a:r>
            <a:endParaRPr lang="en-US" altLang="ja-JP" dirty="0" smtClean="0"/>
          </a:p>
          <a:p>
            <a:r>
              <a:rPr kumimoji="1" lang="ja-JP" altLang="en-US" dirty="0" smtClean="0"/>
              <a:t>木野　仁</a:t>
            </a:r>
            <a:endParaRPr kumimoji="1" lang="ja-JP" altLang="en-US" dirty="0"/>
          </a:p>
        </p:txBody>
      </p:sp>
      <p:pic>
        <p:nvPicPr>
          <p:cNvPr id="4" name="Picture 1" descr="C:\Users\user\Dropbox\8_lecture\13講義\人工知能概論\ホイールダック２号\ペンロボ背景透明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71" y="0"/>
            <a:ext cx="1981196" cy="198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204073" y="5061947"/>
            <a:ext cx="8832423" cy="187220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bg1"/>
                </a:solidFill>
              </a:rPr>
              <a:t>本サイトで提供されるコンテンツの著作権は，木野仁，谷口忠大，峰岸桃，（株）講談社にある．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bg1"/>
                </a:solidFill>
              </a:rPr>
              <a:t>非営利目的に限り，ファイルのダウンロード，印刷，複製，大量の印刷を自由に行ってよい．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bg1"/>
                </a:solidFill>
              </a:rPr>
              <a:t>講義や勉強会などで配布し，利用していただくのも大歓迎である</a:t>
            </a:r>
            <a:r>
              <a:rPr lang="ja-JP" altLang="en-US" dirty="0" smtClean="0">
                <a:solidFill>
                  <a:schemeClr val="bg1"/>
                </a:solidFill>
              </a:rPr>
              <a:t>．ただし</a:t>
            </a:r>
            <a:r>
              <a:rPr lang="ja-JP" altLang="en-US" dirty="0">
                <a:solidFill>
                  <a:schemeClr val="bg1"/>
                </a:solidFill>
              </a:rPr>
              <a:t>，そうして作ったものを無断で販売することを禁止する．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dirty="0" smtClean="0">
                <a:solidFill>
                  <a:schemeClr val="bg1"/>
                </a:solidFill>
              </a:rPr>
              <a:t>つね</a:t>
            </a:r>
            <a:r>
              <a:rPr lang="ja-JP" altLang="en-US" dirty="0">
                <a:solidFill>
                  <a:schemeClr val="bg1"/>
                </a:solidFill>
              </a:rPr>
              <a:t>に最新版を配布したいので，ファイルのネット上での再配布も禁止する．</a:t>
            </a:r>
          </a:p>
          <a:p>
            <a:pPr marL="0" indent="0">
              <a:buNone/>
            </a:pPr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48" y="260648"/>
            <a:ext cx="2351703" cy="26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3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47248" cy="636680"/>
          </a:xfrm>
        </p:spPr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9</a:t>
            </a:r>
            <a:r>
              <a:rPr kumimoji="1" lang="en-US" altLang="ja-JP" dirty="0" smtClean="0"/>
              <a:t>.1  </a:t>
            </a:r>
            <a:r>
              <a:rPr kumimoji="1" lang="ja-JP" altLang="en-US" dirty="0" smtClean="0"/>
              <a:t>ベクトル・行列の基礎</a:t>
            </a:r>
            <a:endParaRPr kumimoji="1" lang="en-US" altLang="ja-JP" dirty="0" smtClean="0"/>
          </a:p>
          <a:p>
            <a:r>
              <a:rPr lang="en-US" altLang="ja-JP" dirty="0" smtClean="0"/>
              <a:t>9.2  </a:t>
            </a:r>
            <a:r>
              <a:rPr lang="ja-JP" altLang="en-US" dirty="0" smtClean="0"/>
              <a:t>速度制御とヤコビ行列</a:t>
            </a:r>
            <a:endParaRPr lang="en-US" altLang="ja-JP" dirty="0" smtClean="0"/>
          </a:p>
          <a:p>
            <a:r>
              <a:rPr lang="en-US" altLang="ja-JP" dirty="0" smtClean="0"/>
              <a:t>9.3 </a:t>
            </a:r>
            <a:r>
              <a:rPr lang="ja-JP" altLang="en-US" dirty="0" smtClean="0"/>
              <a:t> 分解速度法による軌道制御</a:t>
            </a:r>
            <a:endParaRPr lang="en-US" altLang="ja-JP" dirty="0" smtClean="0"/>
          </a:p>
          <a:p>
            <a:r>
              <a:rPr lang="en-US" altLang="ja-JP" dirty="0" smtClean="0"/>
              <a:t>9.4  </a:t>
            </a:r>
            <a:r>
              <a:rPr lang="ja-JP" altLang="en-US" dirty="0" smtClean="0"/>
              <a:t>特異姿勢</a:t>
            </a: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251520" y="2852936"/>
            <a:ext cx="583264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21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2088232"/>
          </a:xfrm>
        </p:spPr>
        <p:txBody>
          <a:bodyPr>
            <a:noAutofit/>
          </a:bodyPr>
          <a:lstStyle/>
          <a:p>
            <a:r>
              <a:rPr lang="ja-JP" altLang="en-US" sz="2400" dirty="0" smtClean="0"/>
              <a:t>ヤコビ</a:t>
            </a:r>
            <a:r>
              <a:rPr lang="ja-JP" altLang="en-US" sz="2400" dirty="0"/>
              <a:t>行列による速度関係を利用することで，速度の近似式を用いて軌道制御を行うことができる</a:t>
            </a:r>
            <a:r>
              <a:rPr lang="ja-JP" altLang="en-US" sz="2400" dirty="0" smtClean="0"/>
              <a:t>．</a:t>
            </a:r>
            <a:endParaRPr lang="ja-JP" altLang="en-US" sz="2400" dirty="0"/>
          </a:p>
          <a:p>
            <a:r>
              <a:rPr lang="ja-JP" altLang="en-US" sz="2400" dirty="0" smtClean="0"/>
              <a:t>手先</a:t>
            </a:r>
            <a:r>
              <a:rPr lang="ja-JP" altLang="en-US" sz="2400" dirty="0"/>
              <a:t>の近似速度を実現する近似関節角速度を目標の関節運動として</a:t>
            </a:r>
            <a:r>
              <a:rPr lang="ja-JP" altLang="en-US" sz="2400" dirty="0" smtClean="0"/>
              <a:t>実現することで近似的に目標軌道に追従</a:t>
            </a:r>
            <a:r>
              <a:rPr lang="ja-JP" altLang="en-US" sz="2400" dirty="0"/>
              <a:t>させることが</a:t>
            </a:r>
            <a:r>
              <a:rPr lang="ja-JP" altLang="en-US" sz="2400" dirty="0" smtClean="0"/>
              <a:t>できる．この</a:t>
            </a:r>
            <a:r>
              <a:rPr lang="ja-JP" altLang="en-US" sz="2400" dirty="0"/>
              <a:t>よう</a:t>
            </a:r>
            <a:r>
              <a:rPr lang="ja-JP" altLang="en-US" sz="2400" dirty="0" smtClean="0"/>
              <a:t>な制御法</a:t>
            </a:r>
            <a:r>
              <a:rPr lang="ja-JP" altLang="en-US" sz="2400" dirty="0"/>
              <a:t>を分解速度法という</a:t>
            </a:r>
            <a:r>
              <a:rPr lang="ja-JP" altLang="en-US" sz="2400" dirty="0" smtClean="0"/>
              <a:t>．</a:t>
            </a:r>
            <a:endParaRPr lang="en-US" altLang="ja-JP" sz="2400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84984"/>
            <a:ext cx="3146592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81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03232" cy="636680"/>
          </a:xfrm>
        </p:spPr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9</a:t>
            </a:r>
            <a:r>
              <a:rPr kumimoji="1" lang="en-US" altLang="ja-JP" dirty="0" smtClean="0"/>
              <a:t>.1  </a:t>
            </a:r>
            <a:r>
              <a:rPr kumimoji="1" lang="ja-JP" altLang="en-US" dirty="0" smtClean="0"/>
              <a:t>ベクトル・行列の基礎</a:t>
            </a:r>
            <a:endParaRPr kumimoji="1" lang="en-US" altLang="ja-JP" dirty="0" smtClean="0"/>
          </a:p>
          <a:p>
            <a:r>
              <a:rPr lang="en-US" altLang="ja-JP" dirty="0" smtClean="0"/>
              <a:t>9.2  </a:t>
            </a:r>
            <a:r>
              <a:rPr lang="ja-JP" altLang="en-US" dirty="0" smtClean="0"/>
              <a:t>速度制御とヤコビ行列</a:t>
            </a:r>
            <a:endParaRPr lang="en-US" altLang="ja-JP" dirty="0" smtClean="0"/>
          </a:p>
          <a:p>
            <a:r>
              <a:rPr lang="en-US" altLang="ja-JP" dirty="0" smtClean="0"/>
              <a:t>9.3 </a:t>
            </a:r>
            <a:r>
              <a:rPr lang="ja-JP" altLang="en-US" dirty="0" smtClean="0"/>
              <a:t> 分解速度法による軌道制御</a:t>
            </a:r>
            <a:endParaRPr lang="en-US" altLang="ja-JP" dirty="0" smtClean="0"/>
          </a:p>
          <a:p>
            <a:r>
              <a:rPr lang="en-US" altLang="ja-JP" dirty="0" smtClean="0"/>
              <a:t>9.4  </a:t>
            </a:r>
            <a:r>
              <a:rPr lang="ja-JP" altLang="en-US" dirty="0" smtClean="0"/>
              <a:t>特異姿勢</a:t>
            </a: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251520" y="3356992"/>
            <a:ext cx="424847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924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3422840"/>
          </a:xfrm>
        </p:spPr>
        <p:txBody>
          <a:bodyPr/>
          <a:lstStyle/>
          <a:p>
            <a:r>
              <a:rPr lang="ja-JP" altLang="en-US" sz="2400" dirty="0"/>
              <a:t>ヤコビ行列の中身は関節角度によって変化するため</a:t>
            </a:r>
            <a:r>
              <a:rPr lang="ja-JP" altLang="en-US" sz="2400" dirty="0" smtClean="0"/>
              <a:t>，ヤコビ</a:t>
            </a:r>
            <a:r>
              <a:rPr lang="ja-JP" altLang="en-US" sz="2400" dirty="0"/>
              <a:t>行列が逆行列をもたない場合も存在する．</a:t>
            </a:r>
          </a:p>
          <a:p>
            <a:r>
              <a:rPr lang="ja-JP" altLang="en-US" sz="2400" dirty="0" smtClean="0"/>
              <a:t>この</a:t>
            </a:r>
            <a:r>
              <a:rPr lang="ja-JP" altLang="en-US" sz="2400" dirty="0"/>
              <a:t>状態</a:t>
            </a:r>
            <a:r>
              <a:rPr lang="ja-JP" altLang="en-US" sz="2400" dirty="0" smtClean="0"/>
              <a:t>はリンク</a:t>
            </a:r>
            <a:r>
              <a:rPr lang="en-US" altLang="ja-JP" sz="2400" dirty="0"/>
              <a:t>2</a:t>
            </a:r>
            <a:r>
              <a:rPr lang="ja-JP" altLang="en-US" sz="2400" dirty="0"/>
              <a:t>が完全に伸びきった状態，もしくは完全に折りたたまれた状態である．このような姿勢のことを特異姿勢や特異点と呼ぶ．</a:t>
            </a:r>
          </a:p>
          <a:p>
            <a:r>
              <a:rPr lang="ja-JP" altLang="en-US" sz="2400" dirty="0" smtClean="0"/>
              <a:t>特異姿勢のとき，式</a:t>
            </a:r>
            <a:r>
              <a:rPr lang="en-US" altLang="ja-JP" sz="2400" dirty="0"/>
              <a:t>(9.8) </a:t>
            </a:r>
            <a:r>
              <a:rPr lang="ja-JP" altLang="en-US" sz="2400" dirty="0"/>
              <a:t>に手先速度を代入すると，関節角速度</a:t>
            </a:r>
            <a:r>
              <a:rPr lang="ja-JP" altLang="en-US" sz="2400" dirty="0" smtClean="0"/>
              <a:t>が</a:t>
            </a:r>
            <a:r>
              <a:rPr lang="en-US" altLang="ja-JP" sz="2400" dirty="0" smtClean="0"/>
              <a:t>±</a:t>
            </a:r>
            <a:r>
              <a:rPr lang="ja-JP" altLang="en-US" sz="2400" dirty="0" smtClean="0"/>
              <a:t>∞と</a:t>
            </a:r>
            <a:r>
              <a:rPr lang="ja-JP" altLang="en-US" sz="2400" dirty="0"/>
              <a:t>なってしまう可能性がある．一般的に，ロボットを運動させる場合には，この特異姿勢を避けることが望ましい．</a:t>
            </a:r>
          </a:p>
          <a:p>
            <a:endParaRPr lang="en-US" altLang="ja-JP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05064"/>
            <a:ext cx="6411560" cy="26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44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8272" y="624482"/>
            <a:ext cx="2311516" cy="61019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sz="4400" dirty="0" smtClean="0"/>
              <a:t>章末問題</a:t>
            </a:r>
            <a:endParaRPr kumimoji="1" lang="ja-JP" altLang="en-US" sz="4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43" y="1478774"/>
            <a:ext cx="6561017" cy="110224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72" y="2658528"/>
            <a:ext cx="6547488" cy="156455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43" y="4300593"/>
            <a:ext cx="6547488" cy="50867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82" y="5013176"/>
            <a:ext cx="841595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35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3600400" cy="63894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ja-JP" altLang="en-US" sz="4400" dirty="0" smtClean="0"/>
              <a:t>第</a:t>
            </a:r>
            <a:r>
              <a:rPr lang="en-US" altLang="ja-JP" sz="4400" dirty="0" smtClean="0"/>
              <a:t>9</a:t>
            </a:r>
            <a:r>
              <a:rPr lang="ja-JP" altLang="en-US" sz="4400" dirty="0" smtClean="0"/>
              <a:t>章のまとめ</a:t>
            </a:r>
            <a:endParaRPr kumimoji="1" lang="ja-JP" altLang="en-US" sz="4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32856"/>
            <a:ext cx="8208912" cy="28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9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0979" y="309967"/>
            <a:ext cx="8229600" cy="1143000"/>
          </a:xfrm>
        </p:spPr>
        <p:txBody>
          <a:bodyPr/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43484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このスライドは「</a:t>
            </a:r>
            <a:r>
              <a:rPr kumimoji="1" lang="ja-JP" altLang="en-US" dirty="0" smtClean="0">
                <a:hlinkClick r:id="rId2"/>
              </a:rPr>
              <a:t>イラストで学ぶロボット工学</a:t>
            </a:r>
            <a:r>
              <a:rPr kumimoji="1" lang="ja-JP" altLang="en-US" dirty="0" smtClean="0"/>
              <a:t>」を講義で活用したり，勉強会で利用したりするために提供されているスライドです．</a:t>
            </a:r>
            <a:endParaRPr kumimoji="1" lang="en-US" altLang="ja-JP" dirty="0" smtClean="0"/>
          </a:p>
          <a:p>
            <a:r>
              <a:rPr lang="ja-JP" altLang="en-US" dirty="0"/>
              <a:t>「</a:t>
            </a:r>
            <a:r>
              <a:rPr lang="ja-JP" altLang="en-US" dirty="0">
                <a:hlinkClick r:id="rId2"/>
              </a:rPr>
              <a:t>イラストで</a:t>
            </a:r>
            <a:r>
              <a:rPr lang="ja-JP" altLang="en-US" dirty="0" smtClean="0">
                <a:hlinkClick r:id="rId2"/>
              </a:rPr>
              <a:t>学ぶロボット工学</a:t>
            </a:r>
            <a:r>
              <a:rPr lang="ja-JP" altLang="en-US" dirty="0" smtClean="0"/>
              <a:t>」をご購入頂けていない方は，必ずご購入いただいてからご利用ください．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7739" y="1856006"/>
            <a:ext cx="3403261" cy="443388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4989176"/>
            <a:ext cx="1892961" cy="18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4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6307" y="332656"/>
            <a:ext cx="3703645" cy="6366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kumimoji="1" lang="en-US" altLang="ja-JP" sz="4400" dirty="0" smtClean="0"/>
              <a:t>STORY </a:t>
            </a:r>
            <a:r>
              <a:rPr kumimoji="1" lang="ja-JP" altLang="en-US" sz="4400" dirty="0" smtClean="0"/>
              <a:t>速度制御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986087"/>
            <a:ext cx="8671689" cy="3323760"/>
          </a:xfrm>
        </p:spPr>
        <p:txBody>
          <a:bodyPr>
            <a:noAutofit/>
          </a:bodyPr>
          <a:lstStyle/>
          <a:p>
            <a:r>
              <a:rPr lang="ja-JP" altLang="en-US" sz="2200" dirty="0"/>
              <a:t>位置制御もできるようになり，ホイールダック</a:t>
            </a:r>
            <a:r>
              <a:rPr lang="en-US" altLang="ja-JP" sz="2200" dirty="0"/>
              <a:t>2 </a:t>
            </a:r>
            <a:r>
              <a:rPr lang="ja-JP" altLang="en-US" sz="2200" dirty="0"/>
              <a:t>号はホノカ</a:t>
            </a:r>
            <a:r>
              <a:rPr lang="ja-JP" altLang="en-US" sz="2200" dirty="0" smtClean="0"/>
              <a:t>にコップ</a:t>
            </a:r>
            <a:r>
              <a:rPr lang="ja-JP" altLang="en-US" sz="2200" dirty="0"/>
              <a:t>やペットボトルをとってあげられるようになった．そんな</a:t>
            </a:r>
            <a:r>
              <a:rPr lang="ja-JP" altLang="en-US" sz="2200" dirty="0" smtClean="0"/>
              <a:t>ホイールダック</a:t>
            </a:r>
            <a:r>
              <a:rPr lang="en-US" altLang="ja-JP" sz="2200" dirty="0"/>
              <a:t>2 </a:t>
            </a:r>
            <a:r>
              <a:rPr lang="ja-JP" altLang="en-US" sz="2200" dirty="0"/>
              <a:t>号に満面の笑みを浮かべるホノカ</a:t>
            </a:r>
            <a:r>
              <a:rPr lang="ja-JP" altLang="en-US" sz="2200" dirty="0" smtClean="0"/>
              <a:t>．</a:t>
            </a:r>
            <a:endParaRPr lang="en-US" altLang="ja-JP" sz="2200" dirty="0" smtClean="0"/>
          </a:p>
          <a:p>
            <a:r>
              <a:rPr lang="ja-JP" altLang="en-US" sz="2200" dirty="0" smtClean="0"/>
              <a:t>「</a:t>
            </a:r>
            <a:r>
              <a:rPr lang="ja-JP" altLang="en-US" sz="2200" dirty="0"/>
              <a:t>ダックくん</a:t>
            </a:r>
            <a:r>
              <a:rPr lang="ja-JP" altLang="en-US" sz="2200" dirty="0" smtClean="0"/>
              <a:t>，ペットボトル</a:t>
            </a:r>
            <a:r>
              <a:rPr lang="ja-JP" altLang="en-US" sz="2200" dirty="0"/>
              <a:t>のお茶をコップに注いでくれるかな？」コップを</a:t>
            </a:r>
            <a:r>
              <a:rPr lang="ja-JP" altLang="en-US" sz="2200" dirty="0" smtClean="0"/>
              <a:t>ホイールダック</a:t>
            </a:r>
            <a:r>
              <a:rPr lang="en-US" altLang="ja-JP" sz="2200" dirty="0"/>
              <a:t>2 </a:t>
            </a:r>
            <a:r>
              <a:rPr lang="ja-JP" altLang="en-US" sz="2200" dirty="0"/>
              <a:t>号に差し出すホノカ．少し遠くにいるホノカの</a:t>
            </a:r>
            <a:r>
              <a:rPr lang="ja-JP" altLang="en-US" sz="2200" dirty="0" smtClean="0"/>
              <a:t>コップ</a:t>
            </a:r>
            <a:r>
              <a:rPr lang="ja-JP" altLang="en-US" sz="2200" dirty="0"/>
              <a:t>に届くように，ホイールダック</a:t>
            </a:r>
            <a:r>
              <a:rPr lang="en-US" altLang="ja-JP" sz="2200" dirty="0"/>
              <a:t>2 </a:t>
            </a:r>
            <a:r>
              <a:rPr lang="ja-JP" altLang="en-US" sz="2200" dirty="0"/>
              <a:t>号は</a:t>
            </a:r>
            <a:r>
              <a:rPr lang="ja-JP" altLang="en-US" sz="2200" dirty="0" smtClean="0"/>
              <a:t>マニピュレータを</a:t>
            </a:r>
            <a:r>
              <a:rPr lang="ja-JP" altLang="en-US" sz="2200" dirty="0"/>
              <a:t>限界まで伸ばした</a:t>
            </a:r>
            <a:r>
              <a:rPr lang="ja-JP" altLang="en-US" sz="2200" dirty="0" smtClean="0"/>
              <a:t>．</a:t>
            </a:r>
            <a:endParaRPr lang="en-US" altLang="ja-JP" sz="2200" dirty="0" smtClean="0"/>
          </a:p>
          <a:p>
            <a:r>
              <a:rPr lang="ja-JP" altLang="en-US" sz="2200" dirty="0" smtClean="0"/>
              <a:t>そして</a:t>
            </a:r>
            <a:r>
              <a:rPr lang="ja-JP" altLang="en-US" sz="2200" dirty="0"/>
              <a:t>，ホノカのコップにお茶を</a:t>
            </a:r>
            <a:r>
              <a:rPr lang="ja-JP" altLang="en-US" sz="2200" dirty="0" smtClean="0"/>
              <a:t>注ごう</a:t>
            </a:r>
            <a:r>
              <a:rPr lang="ja-JP" altLang="en-US" sz="2200" dirty="0"/>
              <a:t>とした，その瞬間．「ブォンブォンブォン！」</a:t>
            </a:r>
            <a:r>
              <a:rPr lang="ja-JP" altLang="en-US" sz="2200" dirty="0" smtClean="0"/>
              <a:t>マニピュレータ</a:t>
            </a:r>
            <a:r>
              <a:rPr lang="ja-JP" altLang="en-US" sz="2200" dirty="0"/>
              <a:t>が暴走し，ペットボトルの中のお茶が部屋中にぶちまけられた</a:t>
            </a:r>
            <a:r>
              <a:rPr lang="ja-JP" altLang="en-US" sz="2200" dirty="0" smtClean="0"/>
              <a:t>．ズブ</a:t>
            </a:r>
            <a:r>
              <a:rPr lang="ja-JP" altLang="en-US" sz="2200" dirty="0"/>
              <a:t>濡れになりながら，ぽかんとするホノカ．ホイールダック</a:t>
            </a:r>
            <a:r>
              <a:rPr lang="en-US" altLang="ja-JP" sz="2200" dirty="0"/>
              <a:t>2 </a:t>
            </a:r>
            <a:r>
              <a:rPr lang="ja-JP" altLang="en-US" sz="2200" dirty="0" smtClean="0"/>
              <a:t>号は</a:t>
            </a:r>
            <a:r>
              <a:rPr lang="ja-JP" altLang="en-US" sz="2200" dirty="0"/>
              <a:t>知らなかった．限界まで腕を伸ばしたその場所が「特異姿勢」</a:t>
            </a:r>
            <a:r>
              <a:rPr lang="ja-JP" altLang="en-US" sz="2200" dirty="0" smtClean="0"/>
              <a:t>と呼ばれる</a:t>
            </a:r>
            <a:r>
              <a:rPr lang="ja-JP" altLang="en-US" sz="2200" dirty="0"/>
              <a:t>ことを</a:t>
            </a:r>
            <a:r>
              <a:rPr lang="en-US" altLang="ja-JP" sz="2200" dirty="0" smtClean="0"/>
              <a:t>……</a:t>
            </a:r>
            <a:endParaRPr lang="ja-JP" altLang="en-US" sz="22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09120"/>
            <a:ext cx="2495006" cy="221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859216" cy="636680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Contents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9</a:t>
            </a:r>
            <a:r>
              <a:rPr kumimoji="1" lang="en-US" altLang="ja-JP" dirty="0" smtClean="0"/>
              <a:t>.1  </a:t>
            </a:r>
            <a:r>
              <a:rPr kumimoji="1" lang="ja-JP" altLang="en-US" dirty="0" smtClean="0"/>
              <a:t>ベクトル・行列の基礎</a:t>
            </a:r>
            <a:endParaRPr kumimoji="1" lang="en-US" altLang="ja-JP" dirty="0" smtClean="0"/>
          </a:p>
          <a:p>
            <a:r>
              <a:rPr lang="en-US" altLang="ja-JP" dirty="0" smtClean="0"/>
              <a:t>9.2  </a:t>
            </a:r>
            <a:r>
              <a:rPr lang="ja-JP" altLang="en-US" dirty="0" smtClean="0"/>
              <a:t>速度制御とヤコビ行列</a:t>
            </a:r>
            <a:endParaRPr lang="en-US" altLang="ja-JP" dirty="0" smtClean="0"/>
          </a:p>
          <a:p>
            <a:r>
              <a:rPr lang="en-US" altLang="ja-JP" dirty="0" smtClean="0"/>
              <a:t>9.3 </a:t>
            </a:r>
            <a:r>
              <a:rPr lang="ja-JP" altLang="en-US" dirty="0" smtClean="0"/>
              <a:t> 分解速度法による軌道制御</a:t>
            </a:r>
            <a:endParaRPr lang="en-US" altLang="ja-JP" dirty="0" smtClean="0"/>
          </a:p>
          <a:p>
            <a:r>
              <a:rPr lang="en-US" altLang="ja-JP" dirty="0" smtClean="0"/>
              <a:t>9.4  </a:t>
            </a:r>
            <a:r>
              <a:rPr lang="ja-JP" altLang="en-US" dirty="0" smtClean="0"/>
              <a:t>特異姿勢</a:t>
            </a: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251520" y="1844824"/>
            <a:ext cx="583264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758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1387" y="404664"/>
            <a:ext cx="8537367" cy="112618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4000" dirty="0" smtClean="0"/>
              <a:t>9</a:t>
            </a:r>
            <a:r>
              <a:rPr kumimoji="1" lang="en-US" altLang="ja-JP" sz="4000" dirty="0" smtClean="0"/>
              <a:t>.1.1 </a:t>
            </a:r>
            <a:r>
              <a:rPr kumimoji="1" lang="ja-JP" altLang="en-US" sz="4000" dirty="0" smtClean="0"/>
              <a:t>ベクトル・行列の定義と基礎的な計算</a:t>
            </a:r>
            <a:endParaRPr kumimoji="1" lang="ja-JP" altLang="en-US" sz="36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345818" y="1772816"/>
            <a:ext cx="8477209" cy="4389120"/>
          </a:xfrm>
        </p:spPr>
        <p:txBody>
          <a:bodyPr>
            <a:normAutofit fontScale="92500"/>
          </a:bodyPr>
          <a:lstStyle/>
          <a:p>
            <a:r>
              <a:rPr lang="ja-JP" altLang="en-US" dirty="0" smtClean="0"/>
              <a:t>ベクトル</a:t>
            </a:r>
            <a:r>
              <a:rPr lang="ja-JP" altLang="en-US" dirty="0"/>
              <a:t>は縦列や横列に数字が格納されたまとまりである</a:t>
            </a:r>
            <a:r>
              <a:rPr lang="ja-JP" altLang="en-US" dirty="0" smtClean="0"/>
              <a:t>．</a:t>
            </a:r>
            <a:endParaRPr lang="ja-JP" altLang="en-US" dirty="0"/>
          </a:p>
          <a:p>
            <a:r>
              <a:rPr lang="ja-JP" altLang="en-US" dirty="0" smtClean="0"/>
              <a:t>行列</a:t>
            </a:r>
            <a:r>
              <a:rPr lang="ja-JP" altLang="en-US" dirty="0"/>
              <a:t>とは数字が四角状に格納されたまとまりである</a:t>
            </a:r>
            <a:r>
              <a:rPr lang="ja-JP" altLang="en-US" dirty="0" smtClean="0"/>
              <a:t>．縦</a:t>
            </a:r>
            <a:r>
              <a:rPr lang="ja-JP" altLang="en-US" dirty="0"/>
              <a:t>の成分のまとまりを「列」，横の成分のまとまりを「行」という．</a:t>
            </a:r>
          </a:p>
          <a:p>
            <a:r>
              <a:rPr lang="ja-JP" altLang="en-US" dirty="0"/>
              <a:t>ベクトルと行列は変数に太字を用いる．また，スカラー量に細字とする</a:t>
            </a:r>
            <a:r>
              <a:rPr lang="ja-JP" altLang="en-US" dirty="0" smtClean="0"/>
              <a:t>．</a:t>
            </a:r>
            <a:endParaRPr lang="ja-JP" altLang="en-US" dirty="0"/>
          </a:p>
          <a:p>
            <a:r>
              <a:rPr lang="ja-JP" altLang="en-US" dirty="0"/>
              <a:t>ベクトル・行列の加減法については，各成分同士を加減する</a:t>
            </a:r>
            <a:r>
              <a:rPr lang="ja-JP" altLang="en-US" dirty="0" smtClean="0"/>
              <a:t>．</a:t>
            </a:r>
            <a:endParaRPr lang="ja-JP" altLang="en-US" dirty="0"/>
          </a:p>
          <a:p>
            <a:r>
              <a:rPr lang="ja-JP" altLang="en-US" dirty="0"/>
              <a:t>ベクトル・行列のスカラー倍は，各成分がスカラ倍される</a:t>
            </a:r>
            <a:r>
              <a:rPr lang="ja-JP" altLang="en-US" dirty="0" smtClean="0"/>
              <a:t>．</a:t>
            </a:r>
            <a:endParaRPr lang="ja-JP" altLang="en-US" dirty="0"/>
          </a:p>
          <a:p>
            <a:r>
              <a:rPr lang="ja-JP" altLang="en-US" dirty="0"/>
              <a:t>行列とベクトルの乗法（かけ算），および行列同士の乗法は特定のルールで計算される．一般的に乗法はかける行列の順番が変化すると，計算結果も変化する．</a:t>
            </a:r>
          </a:p>
          <a:p>
            <a:endParaRPr lang="ja-JP" altLang="en-US" sz="24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0111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3904" y="548680"/>
            <a:ext cx="3149984" cy="59917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ja-JP" sz="4400" dirty="0" smtClean="0"/>
              <a:t>9</a:t>
            </a:r>
            <a:r>
              <a:rPr kumimoji="1" lang="en-US" altLang="ja-JP" sz="4400" dirty="0" smtClean="0"/>
              <a:t>.1.2 </a:t>
            </a:r>
            <a:r>
              <a:rPr kumimoji="1" lang="ja-JP" altLang="en-US" sz="4400" dirty="0" smtClean="0"/>
              <a:t>逆行列</a:t>
            </a:r>
            <a:endParaRPr kumimoji="1" lang="ja-JP" altLang="en-US" sz="40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381755" y="1177307"/>
            <a:ext cx="8229600" cy="1387597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行列</a:t>
            </a:r>
            <a:r>
              <a:rPr lang="en-US" altLang="ja-JP" sz="2400" dirty="0"/>
              <a:t>A</a:t>
            </a:r>
            <a:r>
              <a:rPr lang="ja-JP" altLang="en-US" sz="2400" dirty="0"/>
              <a:t>があったとき</a:t>
            </a:r>
            <a:r>
              <a:rPr lang="ja-JP" altLang="en-US" sz="2400" dirty="0" smtClean="0"/>
              <a:t>，その行列の</a:t>
            </a:r>
            <a:r>
              <a:rPr lang="ja-JP" altLang="en-US" sz="2400" dirty="0"/>
              <a:t>行列式がゼロ以外のとき，行列</a:t>
            </a:r>
            <a:r>
              <a:rPr lang="en-US" altLang="ja-JP" sz="2400" dirty="0"/>
              <a:t>A</a:t>
            </a:r>
            <a:r>
              <a:rPr lang="ja-JP" altLang="en-US" sz="2400" dirty="0"/>
              <a:t>に逆行列が存在する．</a:t>
            </a:r>
          </a:p>
          <a:p>
            <a:r>
              <a:rPr lang="ja-JP" altLang="en-US" sz="2400" dirty="0"/>
              <a:t>行列</a:t>
            </a:r>
            <a:r>
              <a:rPr lang="en-US" altLang="ja-JP" sz="2400" dirty="0"/>
              <a:t>A</a:t>
            </a:r>
            <a:r>
              <a:rPr lang="ja-JP" altLang="en-US" sz="2400" dirty="0"/>
              <a:t>にその行列の逆行列を掛けると，単位行列になる．</a:t>
            </a:r>
            <a:endParaRPr kumimoji="1" lang="ja-JP" altLang="en-US" sz="2400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61267" y="3573016"/>
            <a:ext cx="8331213" cy="643508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400" dirty="0" smtClean="0"/>
              <a:t>9.1.3 </a:t>
            </a:r>
            <a:r>
              <a:rPr lang="ja-JP" altLang="en-US" sz="4400" dirty="0" smtClean="0"/>
              <a:t>転置と微分</a:t>
            </a:r>
            <a:endParaRPr lang="ja-JP" altLang="en-US" sz="4000" dirty="0"/>
          </a:p>
        </p:txBody>
      </p:sp>
      <p:sp>
        <p:nvSpPr>
          <p:cNvPr id="6" name="コンテンツ プレースホルダー 3"/>
          <p:cNvSpPr txBox="1">
            <a:spLocks/>
          </p:cNvSpPr>
          <p:nvPr/>
        </p:nvSpPr>
        <p:spPr>
          <a:xfrm>
            <a:off x="428975" y="4437112"/>
            <a:ext cx="8229600" cy="11521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/>
              <a:t>転置はベクトルや行列の行と列を入れ替えたものである．</a:t>
            </a:r>
          </a:p>
          <a:p>
            <a:r>
              <a:rPr lang="ja-JP" altLang="en-US" sz="2400" dirty="0"/>
              <a:t>ベクトル・行列にも時間</a:t>
            </a:r>
            <a:r>
              <a:rPr lang="en-US" altLang="ja-JP" sz="2400" dirty="0"/>
              <a:t>t</a:t>
            </a:r>
            <a:r>
              <a:rPr lang="ja-JP" altLang="en-US" sz="2400" dirty="0"/>
              <a:t>の微分・積分が定義できる</a:t>
            </a:r>
            <a:r>
              <a:rPr lang="ja-JP" altLang="en-US" sz="2400" dirty="0" smtClean="0"/>
              <a:t>．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16753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47248" cy="708688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Contents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9</a:t>
            </a:r>
            <a:r>
              <a:rPr kumimoji="1" lang="en-US" altLang="ja-JP" dirty="0" smtClean="0"/>
              <a:t>.1  </a:t>
            </a:r>
            <a:r>
              <a:rPr kumimoji="1" lang="ja-JP" altLang="en-US" dirty="0" smtClean="0"/>
              <a:t>ベクトル・行列の基礎</a:t>
            </a:r>
            <a:endParaRPr kumimoji="1" lang="en-US" altLang="ja-JP" dirty="0" smtClean="0"/>
          </a:p>
          <a:p>
            <a:r>
              <a:rPr lang="en-US" altLang="ja-JP" dirty="0" smtClean="0"/>
              <a:t>9.2  </a:t>
            </a:r>
            <a:r>
              <a:rPr lang="ja-JP" altLang="en-US" dirty="0" smtClean="0"/>
              <a:t>速度制御とヤコビ行列</a:t>
            </a:r>
            <a:endParaRPr lang="en-US" altLang="ja-JP" dirty="0" smtClean="0"/>
          </a:p>
          <a:p>
            <a:r>
              <a:rPr lang="en-US" altLang="ja-JP" dirty="0" smtClean="0"/>
              <a:t>9.3 </a:t>
            </a:r>
            <a:r>
              <a:rPr lang="ja-JP" altLang="en-US" dirty="0" smtClean="0"/>
              <a:t> 分解速度法による軌道制御</a:t>
            </a:r>
            <a:endParaRPr lang="en-US" altLang="ja-JP" dirty="0" smtClean="0"/>
          </a:p>
          <a:p>
            <a:r>
              <a:rPr lang="en-US" altLang="ja-JP" dirty="0" smtClean="0"/>
              <a:t>9.4  </a:t>
            </a:r>
            <a:r>
              <a:rPr lang="ja-JP" altLang="en-US" dirty="0" smtClean="0"/>
              <a:t>特異姿勢</a:t>
            </a: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251520" y="2348880"/>
            <a:ext cx="583264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0486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1723" y="764704"/>
            <a:ext cx="8569344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4400" dirty="0" smtClean="0"/>
              <a:t>9</a:t>
            </a:r>
            <a:r>
              <a:rPr kumimoji="1" lang="en-US" altLang="ja-JP" sz="4400" dirty="0" smtClean="0"/>
              <a:t>.2.1 </a:t>
            </a:r>
            <a:r>
              <a:rPr kumimoji="1" lang="ja-JP" altLang="en-US" sz="4400" dirty="0" smtClean="0"/>
              <a:t>手先速度と関節角速度の関係</a:t>
            </a:r>
            <a:endParaRPr kumimoji="1" lang="ja-JP" altLang="en-US" sz="4000" dirty="0"/>
          </a:p>
        </p:txBody>
      </p:sp>
      <p:sp>
        <p:nvSpPr>
          <p:cNvPr id="6" name="コンテンツ プレースホルダー 3"/>
          <p:cNvSpPr txBox="1">
            <a:spLocks/>
          </p:cNvSpPr>
          <p:nvPr/>
        </p:nvSpPr>
        <p:spPr>
          <a:xfrm>
            <a:off x="331723" y="1772816"/>
            <a:ext cx="8441278" cy="432047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/>
              <a:t>手先速度と関節角速度の</a:t>
            </a:r>
            <a:r>
              <a:rPr lang="ja-JP" altLang="en-US" sz="2400" dirty="0" smtClean="0"/>
              <a:t>関係が</a:t>
            </a:r>
            <a:r>
              <a:rPr lang="ja-JP" altLang="en-US" sz="2400" dirty="0"/>
              <a:t>利用できれば，速度</a:t>
            </a:r>
            <a:r>
              <a:rPr lang="ja-JP" altLang="en-US" sz="2400" dirty="0" smtClean="0"/>
              <a:t>制御などが可能</a:t>
            </a:r>
            <a:r>
              <a:rPr lang="ja-JP" altLang="en-US" sz="2400" dirty="0"/>
              <a:t>となる</a:t>
            </a:r>
            <a:r>
              <a:rPr lang="ja-JP" altLang="en-US" sz="2400" dirty="0" smtClean="0"/>
              <a:t>．</a:t>
            </a:r>
            <a:endParaRPr lang="ja-JP" altLang="en-US" sz="2400" dirty="0"/>
          </a:p>
          <a:p>
            <a:r>
              <a:rPr lang="ja-JP" altLang="en-US" sz="2400" dirty="0" smtClean="0"/>
              <a:t>順</a:t>
            </a:r>
            <a:r>
              <a:rPr lang="ja-JP" altLang="en-US" sz="2400" dirty="0"/>
              <a:t>運動学の両辺を</a:t>
            </a:r>
            <a:r>
              <a:rPr lang="ja-JP" altLang="en-US" sz="2400" dirty="0" smtClean="0"/>
              <a:t>時間で</a:t>
            </a:r>
            <a:r>
              <a:rPr lang="ja-JP" altLang="en-US" sz="2400" dirty="0"/>
              <a:t>微分すると，手先速度と関節角速度の関係を求めることができる．</a:t>
            </a:r>
          </a:p>
          <a:p>
            <a:r>
              <a:rPr lang="ja-JP" altLang="en-US" sz="2400" dirty="0" smtClean="0"/>
              <a:t>さらに</a:t>
            </a:r>
            <a:r>
              <a:rPr lang="ja-JP" altLang="en-US" sz="2400" dirty="0"/>
              <a:t>，手先速度と関節角速度の関係はベクトルと行列を用いることで，数式が整理できる．</a:t>
            </a:r>
          </a:p>
          <a:p>
            <a:r>
              <a:rPr lang="ja-JP" altLang="en-US" sz="2400" dirty="0" smtClean="0"/>
              <a:t>この</a:t>
            </a:r>
            <a:r>
              <a:rPr lang="ja-JP" altLang="en-US" sz="2400" dirty="0"/>
              <a:t>ときに</a:t>
            </a:r>
            <a:r>
              <a:rPr lang="ja-JP" altLang="en-US" sz="2400" dirty="0" smtClean="0"/>
              <a:t>現れる行列</a:t>
            </a:r>
            <a:r>
              <a:rPr lang="ja-JP" altLang="en-US" sz="2400" dirty="0"/>
              <a:t>はロボットのマニピュレータを語るうえで極めて重要な</a:t>
            </a:r>
            <a:r>
              <a:rPr lang="ja-JP" altLang="en-US" sz="2400" dirty="0" smtClean="0"/>
              <a:t>役割を</a:t>
            </a:r>
            <a:r>
              <a:rPr lang="ja-JP" altLang="en-US" sz="2400" dirty="0"/>
              <a:t>もつ．この行列のことをヤコビ行列という．</a:t>
            </a:r>
          </a:p>
          <a:p>
            <a:r>
              <a:rPr lang="ja-JP" altLang="en-US" sz="2400" dirty="0" smtClean="0"/>
              <a:t>この式に関節角速度と関節角度を入力すれば，そのときの手先速度が計算できることである．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91963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136" y="423323"/>
            <a:ext cx="8730096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4000" dirty="0" smtClean="0"/>
              <a:t>9</a:t>
            </a:r>
            <a:r>
              <a:rPr kumimoji="1" lang="en-US" altLang="ja-JP" sz="4000" dirty="0" smtClean="0"/>
              <a:t>.2.2 </a:t>
            </a:r>
            <a:r>
              <a:rPr kumimoji="1" lang="ja-JP" altLang="en-US" sz="4000" dirty="0" smtClean="0"/>
              <a:t>手先速度と関節角速度の逆関係</a:t>
            </a:r>
            <a:endParaRPr kumimoji="1" lang="ja-JP" altLang="en-US" sz="3600" dirty="0"/>
          </a:p>
        </p:txBody>
      </p:sp>
      <p:sp>
        <p:nvSpPr>
          <p:cNvPr id="6" name="コンテンツ プレースホルダー 3"/>
          <p:cNvSpPr txBox="1">
            <a:spLocks/>
          </p:cNvSpPr>
          <p:nvPr/>
        </p:nvSpPr>
        <p:spPr>
          <a:xfrm>
            <a:off x="467545" y="1268760"/>
            <a:ext cx="8441278" cy="432047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/>
              <a:t>ヤコビ</a:t>
            </a:r>
            <a:r>
              <a:rPr lang="ja-JP" altLang="en-US" sz="2400" dirty="0"/>
              <a:t>行列の逆行列が存在していると仮定すれば</a:t>
            </a:r>
            <a:r>
              <a:rPr lang="ja-JP" altLang="en-US" sz="2400" dirty="0" smtClean="0"/>
              <a:t>，逆関係</a:t>
            </a:r>
            <a:r>
              <a:rPr lang="ja-JP" altLang="en-US" sz="2400" dirty="0"/>
              <a:t>を得ることが出来る．</a:t>
            </a:r>
          </a:p>
          <a:p>
            <a:r>
              <a:rPr lang="ja-JP" altLang="en-US" sz="2400" dirty="0" smtClean="0"/>
              <a:t>運動中</a:t>
            </a:r>
            <a:r>
              <a:rPr lang="ja-JP" altLang="en-US" sz="2400" dirty="0"/>
              <a:t>の関節角度と関節角速度から，式</a:t>
            </a:r>
            <a:r>
              <a:rPr lang="en-US" altLang="ja-JP" sz="2400" dirty="0"/>
              <a:t>(9.6)</a:t>
            </a:r>
            <a:r>
              <a:rPr lang="ja-JP" altLang="en-US" sz="2400" dirty="0"/>
              <a:t>を介して実際の手先速度を求めることができる．また，目標の手先軌道を時間微分した目標の手先速度が与えられたとき，対応する目標関節角度と目標の手先軌道を式</a:t>
            </a:r>
            <a:r>
              <a:rPr lang="en-US" altLang="ja-JP" sz="2400" dirty="0"/>
              <a:t>(9.8)</a:t>
            </a:r>
            <a:r>
              <a:rPr lang="ja-JP" altLang="en-US" sz="2400" dirty="0"/>
              <a:t>に代入すると，目標関節角速度 を得ることができる．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5" y="4630918"/>
            <a:ext cx="4572731" cy="191664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397" y="3861048"/>
            <a:ext cx="3783486" cy="252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08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12219</TotalTime>
  <Words>1043</Words>
  <Application>Microsoft Office PowerPoint</Application>
  <PresentationFormat>画面に合わせる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HGP明朝E</vt:lpstr>
      <vt:lpstr>ＭＳ Ｐゴシック</vt:lpstr>
      <vt:lpstr>Calibri</vt:lpstr>
      <vt:lpstr>Constantia</vt:lpstr>
      <vt:lpstr>Wingdings</vt:lpstr>
      <vt:lpstr>Wingdings 2</vt:lpstr>
      <vt:lpstr>リゾート</vt:lpstr>
      <vt:lpstr>ロボット工学 第9回　速度制御</vt:lpstr>
      <vt:lpstr>Information</vt:lpstr>
      <vt:lpstr>STORY 速度制御</vt:lpstr>
      <vt:lpstr>Contents</vt:lpstr>
      <vt:lpstr>9.1.1 ベクトル・行列の定義と基礎的な計算</vt:lpstr>
      <vt:lpstr>9.1.2 逆行列</vt:lpstr>
      <vt:lpstr>Contents</vt:lpstr>
      <vt:lpstr>9.2.1 手先速度と関節角速度の関係</vt:lpstr>
      <vt:lpstr>9.2.2 手先速度と関節角速度の逆関係</vt:lpstr>
      <vt:lpstr>Contents</vt:lpstr>
      <vt:lpstr>PowerPoint プレゼンテーション</vt:lpstr>
      <vt:lpstr>Contents</vt:lpstr>
      <vt:lpstr>PowerPoint プレゼンテーション</vt:lpstr>
      <vt:lpstr>章末問題</vt:lpstr>
      <vt:lpstr>第9章のまとめ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人工知能概論 </dc:title>
  <dc:creator>user</dc:creator>
  <cp:lastModifiedBy>BHD2013</cp:lastModifiedBy>
  <cp:revision>231</cp:revision>
  <cp:lastPrinted>2013-10-08T03:26:13Z</cp:lastPrinted>
  <dcterms:created xsi:type="dcterms:W3CDTF">2012-07-12T01:49:14Z</dcterms:created>
  <dcterms:modified xsi:type="dcterms:W3CDTF">2018-02-06T09:57:30Z</dcterms:modified>
</cp:coreProperties>
</file>